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  <p:sldMasterId id="2147483676" r:id="rId2"/>
    <p:sldMasterId id="2147483648" r:id="rId3"/>
  </p:sldMasterIdLst>
  <p:notesMasterIdLst>
    <p:notesMasterId r:id="rId38"/>
  </p:notesMasterIdLst>
  <p:sldIdLst>
    <p:sldId id="257" r:id="rId4"/>
    <p:sldId id="259" r:id="rId5"/>
    <p:sldId id="265" r:id="rId6"/>
    <p:sldId id="266" r:id="rId7"/>
    <p:sldId id="261" r:id="rId8"/>
    <p:sldId id="278" r:id="rId9"/>
    <p:sldId id="262" r:id="rId10"/>
    <p:sldId id="276" r:id="rId11"/>
    <p:sldId id="277" r:id="rId12"/>
    <p:sldId id="263" r:id="rId13"/>
    <p:sldId id="275" r:id="rId14"/>
    <p:sldId id="264" r:id="rId15"/>
    <p:sldId id="297" r:id="rId16"/>
    <p:sldId id="298" r:id="rId17"/>
    <p:sldId id="282" r:id="rId18"/>
    <p:sldId id="283" r:id="rId19"/>
    <p:sldId id="284" r:id="rId20"/>
    <p:sldId id="285" r:id="rId21"/>
    <p:sldId id="296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68" r:id="rId33"/>
    <p:sldId id="280" r:id="rId34"/>
    <p:sldId id="271" r:id="rId35"/>
    <p:sldId id="272" r:id="rId36"/>
    <p:sldId id="281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D879D1B-544D-4E0B-B6EF-8183BD678E0A}" v="873" dt="2021-07-06T09:18:45.064"/>
    <p1510:client id="{344D8031-5419-4885-BF6B-FB25E9AC5CC2}" v="2206" dt="2021-07-04T10:59:36.846"/>
    <p1510:client id="{6A427E39-13CE-421C-B262-6EE638E490FB}" v="181" dt="2021-07-05T14:23:30.925"/>
    <p1510:client id="{879A4ED4-3D5F-4B85-A2C3-AEF0003945CC}" v="1314" dt="2021-07-08T14:26:51.948"/>
    <p1510:client id="{B9AF8075-3D83-4F5A-8E39-790504163EFC}" v="638" dt="2021-07-03T15:16:45.428"/>
    <p1510:client id="{E428004C-3D6B-46AE-BC5D-CFA915F60053}" v="229" dt="2021-07-08T15:14:37.7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presProps" Target="pres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microsoft.com/office/2015/10/relationships/revisionInfo" Target="revisionInfo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9BEB56-8978-41A6-B093-03F29B741489}" type="datetimeFigureOut">
              <a:rPr lang="en-US" altLang="ko-KR"/>
              <a:t>7/8/2021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0F32A-E6C7-4BF6-B8E8-E86154B11328}" type="slidenum">
              <a:rPr lang="en-US" altLang="ko-KR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3521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96D59-D6FB-4395-BA1A-7C2048AA608A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7014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96D59-D6FB-4395-BA1A-7C2048AA608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5130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496D59-D6FB-4395-BA1A-7C2048AA608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4513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71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5130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395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0670" y="5929931"/>
            <a:ext cx="10985502" cy="31849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392113">
              <a:lnSpc>
                <a:spcPct val="100000"/>
              </a:lnSpc>
              <a:spcBef>
                <a:spcPts val="0"/>
              </a:spcBef>
              <a:buSzTx/>
              <a:buNone/>
              <a:defRPr sz="1700" b="1"/>
            </a:lvl1pPr>
            <a:lvl2pPr marL="520700" indent="-215900" defTabSz="392113">
              <a:lnSpc>
                <a:spcPct val="100000"/>
              </a:lnSpc>
              <a:spcBef>
                <a:spcPts val="0"/>
              </a:spcBef>
              <a:defRPr sz="1700" b="1"/>
            </a:lvl2pPr>
            <a:lvl3pPr marL="825500" indent="-215900" defTabSz="392113">
              <a:lnSpc>
                <a:spcPct val="100000"/>
              </a:lnSpc>
              <a:spcBef>
                <a:spcPts val="0"/>
              </a:spcBef>
              <a:defRPr sz="1700" b="1"/>
            </a:lvl3pPr>
            <a:lvl4pPr marL="1130300" indent="-215900" defTabSz="392113">
              <a:lnSpc>
                <a:spcPct val="100000"/>
              </a:lnSpc>
              <a:spcBef>
                <a:spcPts val="0"/>
              </a:spcBef>
              <a:defRPr sz="1700" b="1"/>
            </a:lvl4pPr>
            <a:lvl5pPr marL="1435100" indent="-215900" defTabSz="392113">
              <a:lnSpc>
                <a:spcPct val="100000"/>
              </a:lnSpc>
              <a:spcBef>
                <a:spcPts val="0"/>
              </a:spcBef>
              <a:defRPr sz="1700" b="1"/>
            </a:lvl5pPr>
          </a:lstStyle>
          <a:p>
            <a:r>
              <a:t>저자 및 날짜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603248" y="1287496"/>
            <a:ext cx="10985503" cy="2324101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프레젠테이션 제목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0671" y="3611595"/>
            <a:ext cx="10985501" cy="952501"/>
          </a:xfrm>
          <a:prstGeom prst="rect">
            <a:avLst/>
          </a:prstGeom>
        </p:spPr>
        <p:txBody>
          <a:bodyPr numCol="1" spcCol="38100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800" b="1"/>
            </a:lvl1pPr>
          </a:lstStyle>
          <a:p>
            <a:r>
              <a:t>프레젠테이션 부제</a:t>
            </a:r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>
            <a:spLocks noGrp="1"/>
          </p:cNvSpPr>
          <p:nvPr>
            <p:ph type="pic" idx="21"/>
          </p:nvPr>
        </p:nvSpPr>
        <p:spPr>
          <a:xfrm>
            <a:off x="-577850" y="-647700"/>
            <a:ext cx="13373100" cy="8009467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2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603250" y="3562350"/>
            <a:ext cx="10985500" cy="2324100"/>
          </a:xfrm>
          <a:prstGeom prst="rect">
            <a:avLst/>
          </a:prstGeom>
        </p:spPr>
        <p:txBody>
          <a:bodyPr anchor="b"/>
          <a:lstStyle>
            <a:lvl1pPr>
              <a:defRPr sz="5800" spc="-116"/>
            </a:lvl1pPr>
          </a:lstStyle>
          <a:p>
            <a:r>
              <a:t>프레젠테이션 제목</a:t>
            </a:r>
          </a:p>
        </p:txBody>
      </p:sp>
      <p:sp>
        <p:nvSpPr>
          <p:cNvPr id="2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845" y="553069"/>
            <a:ext cx="10984311" cy="31849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392113">
              <a:lnSpc>
                <a:spcPct val="100000"/>
              </a:lnSpc>
              <a:spcBef>
                <a:spcPts val="0"/>
              </a:spcBef>
              <a:buSzTx/>
              <a:buNone/>
              <a:defRPr sz="1700" b="1"/>
            </a:lvl1pPr>
            <a:lvl2pPr marL="520700" indent="-215900" defTabSz="392113">
              <a:lnSpc>
                <a:spcPct val="100000"/>
              </a:lnSpc>
              <a:spcBef>
                <a:spcPts val="0"/>
              </a:spcBef>
              <a:defRPr sz="1700" b="1"/>
            </a:lvl2pPr>
            <a:lvl3pPr marL="825500" indent="-215900" defTabSz="392113">
              <a:lnSpc>
                <a:spcPct val="100000"/>
              </a:lnSpc>
              <a:spcBef>
                <a:spcPts val="0"/>
              </a:spcBef>
              <a:defRPr sz="1700" b="1"/>
            </a:lvl3pPr>
            <a:lvl4pPr marL="1130300" indent="-215900" defTabSz="392113">
              <a:lnSpc>
                <a:spcPct val="100000"/>
              </a:lnSpc>
              <a:spcBef>
                <a:spcPts val="0"/>
              </a:spcBef>
              <a:defRPr sz="1700" b="1"/>
            </a:lvl4pPr>
            <a:lvl5pPr marL="1435100" indent="-215900" defTabSz="392113">
              <a:lnSpc>
                <a:spcPct val="100000"/>
              </a:lnSpc>
              <a:spcBef>
                <a:spcPts val="0"/>
              </a:spcBef>
              <a:defRPr sz="1700" b="1"/>
            </a:lvl5pPr>
          </a:lstStyle>
          <a:p>
            <a:r>
              <a:t>저자 및 날짜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03250" y="5804955"/>
            <a:ext cx="10985500" cy="558477"/>
          </a:xfrm>
          <a:prstGeom prst="rect">
            <a:avLst/>
          </a:prstGeom>
        </p:spPr>
        <p:txBody>
          <a:bodyPr numCol="1" spcCol="38100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800" b="1"/>
            </a:lvl1pPr>
          </a:lstStyle>
          <a:p>
            <a:r>
              <a:t>프레젠테이션 부제</a:t>
            </a:r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>
            <a:spLocks noGrp="1"/>
          </p:cNvSpPr>
          <p:nvPr>
            <p:ph type="pic" idx="21"/>
          </p:nvPr>
        </p:nvSpPr>
        <p:spPr>
          <a:xfrm>
            <a:off x="5486400" y="-101600"/>
            <a:ext cx="6072419" cy="706755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603250" y="635000"/>
            <a:ext cx="4889500" cy="2941137"/>
          </a:xfrm>
          <a:prstGeom prst="rect">
            <a:avLst/>
          </a:prstGeom>
        </p:spPr>
        <p:txBody>
          <a:bodyPr anchor="b"/>
          <a:lstStyle/>
          <a:p>
            <a:r>
              <a:t>슬라이드 제목</a:t>
            </a:r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3530288"/>
            <a:ext cx="4889500" cy="2692712"/>
          </a:xfrm>
          <a:prstGeom prst="rect">
            <a:avLst/>
          </a:prstGeom>
        </p:spPr>
        <p:txBody>
          <a:bodyPr numCol="1" spcCol="38100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800" b="1"/>
            </a:lvl1pPr>
            <a:lvl2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800" b="1"/>
            </a:lvl2pPr>
            <a:lvl3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800" b="1"/>
            </a:lvl3pPr>
            <a:lvl4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800" b="1"/>
            </a:lvl4pPr>
            <a:lvl5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28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971048" y="6488825"/>
            <a:ext cx="243656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6582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1186481"/>
            <a:ext cx="10985500" cy="46739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396240">
              <a:lnSpc>
                <a:spcPct val="100000"/>
              </a:lnSpc>
              <a:spcBef>
                <a:spcPts val="0"/>
              </a:spcBef>
              <a:buSzTx/>
              <a:buNone/>
              <a:defRPr sz="2600" b="1"/>
            </a:lvl1pPr>
            <a:lvl2pPr marL="635000" indent="-330200" defTabSz="396240">
              <a:lnSpc>
                <a:spcPct val="100000"/>
              </a:lnSpc>
              <a:spcBef>
                <a:spcPts val="0"/>
              </a:spcBef>
              <a:defRPr sz="2600" b="1"/>
            </a:lvl2pPr>
            <a:lvl3pPr marL="939800" indent="-330200" defTabSz="396240">
              <a:lnSpc>
                <a:spcPct val="100000"/>
              </a:lnSpc>
              <a:spcBef>
                <a:spcPts val="0"/>
              </a:spcBef>
              <a:defRPr sz="2600" b="1"/>
            </a:lvl3pPr>
            <a:lvl4pPr marL="1244600" indent="-330200" defTabSz="396240">
              <a:lnSpc>
                <a:spcPct val="100000"/>
              </a:lnSpc>
              <a:spcBef>
                <a:spcPts val="0"/>
              </a:spcBef>
              <a:defRPr sz="2600" b="1"/>
            </a:lvl4pPr>
            <a:lvl5pPr marL="1549400" indent="-330200" defTabSz="396240">
              <a:lnSpc>
                <a:spcPct val="100000"/>
              </a:lnSpc>
              <a:spcBef>
                <a:spcPts val="0"/>
              </a:spcBef>
              <a:defRPr sz="26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21" hasCustomPrompt="1"/>
          </p:nvPr>
        </p:nvSpPr>
        <p:spPr>
          <a:xfrm>
            <a:off x="603250" y="2124252"/>
            <a:ext cx="10985500" cy="4128007"/>
          </a:xfrm>
          <a:prstGeom prst="rect">
            <a:avLst/>
          </a:prstGeom>
        </p:spPr>
        <p:txBody>
          <a:bodyPr numCol="1" spcCol="38100"/>
          <a:lstStyle/>
          <a:p>
            <a:r>
              <a:t>슬라이드 구분점 텍스트</a:t>
            </a:r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1186481"/>
            <a:ext cx="4889500" cy="46739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396240">
              <a:lnSpc>
                <a:spcPct val="100000"/>
              </a:lnSpc>
              <a:spcBef>
                <a:spcPts val="0"/>
              </a:spcBef>
              <a:buSzTx/>
              <a:buNone/>
              <a:defRPr sz="2600" b="1"/>
            </a:lvl1pPr>
            <a:lvl2pPr marL="635000" indent="-330200" defTabSz="396240">
              <a:lnSpc>
                <a:spcPct val="100000"/>
              </a:lnSpc>
              <a:spcBef>
                <a:spcPts val="0"/>
              </a:spcBef>
              <a:defRPr sz="2600" b="1"/>
            </a:lvl2pPr>
            <a:lvl3pPr marL="939800" indent="-330200" defTabSz="396240">
              <a:lnSpc>
                <a:spcPct val="100000"/>
              </a:lnSpc>
              <a:spcBef>
                <a:spcPts val="0"/>
              </a:spcBef>
              <a:defRPr sz="2600" b="1"/>
            </a:lvl3pPr>
            <a:lvl4pPr marL="1244600" indent="-330200" defTabSz="396240">
              <a:lnSpc>
                <a:spcPct val="100000"/>
              </a:lnSpc>
              <a:spcBef>
                <a:spcPts val="0"/>
              </a:spcBef>
              <a:defRPr sz="2600" b="1"/>
            </a:lvl4pPr>
            <a:lvl5pPr marL="1549400" indent="-330200" defTabSz="396240">
              <a:lnSpc>
                <a:spcPct val="100000"/>
              </a:lnSpc>
              <a:spcBef>
                <a:spcPts val="0"/>
              </a:spcBef>
              <a:defRPr sz="26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1" name="본문 첫 번째 줄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603250" y="2124252"/>
            <a:ext cx="4889500" cy="4128316"/>
          </a:xfrm>
          <a:prstGeom prst="rect">
            <a:avLst/>
          </a:prstGeom>
        </p:spPr>
        <p:txBody>
          <a:bodyPr numCol="1" spcCol="38100"/>
          <a:lstStyle/>
          <a:p>
            <a:r>
              <a:t>슬라이드 구분점 텍스트</a:t>
            </a:r>
          </a:p>
        </p:txBody>
      </p:sp>
      <p:sp>
        <p:nvSpPr>
          <p:cNvPr id="62" name="660384004_1290x1720.jpg"/>
          <p:cNvSpPr>
            <a:spLocks noGrp="1"/>
          </p:cNvSpPr>
          <p:nvPr>
            <p:ph type="pic" idx="22"/>
          </p:nvPr>
        </p:nvSpPr>
        <p:spPr>
          <a:xfrm>
            <a:off x="6096000" y="-203633"/>
            <a:ext cx="5458437" cy="7277917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4889500" cy="717550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603248" y="2266950"/>
            <a:ext cx="10985503" cy="2324100"/>
          </a:xfrm>
          <a:prstGeom prst="rect">
            <a:avLst/>
          </a:prstGeom>
        </p:spPr>
        <p:txBody>
          <a:bodyPr anchor="ctr"/>
          <a:lstStyle>
            <a:lvl1pPr>
              <a:defRPr sz="5800" b="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971048" y="6488825"/>
            <a:ext cx="243656" cy="241092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7475"/>
          </a:xfrm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1186481"/>
            <a:ext cx="10985500" cy="46739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396240">
              <a:lnSpc>
                <a:spcPct val="100000"/>
              </a:lnSpc>
              <a:spcBef>
                <a:spcPts val="0"/>
              </a:spcBef>
              <a:buSzTx/>
              <a:buNone/>
              <a:defRPr sz="2600" b="1"/>
            </a:lvl1pPr>
            <a:lvl2pPr marL="635000" indent="-330200" defTabSz="396240">
              <a:lnSpc>
                <a:spcPct val="100000"/>
              </a:lnSpc>
              <a:spcBef>
                <a:spcPts val="0"/>
              </a:spcBef>
              <a:defRPr sz="2600" b="1"/>
            </a:lvl2pPr>
            <a:lvl3pPr marL="939800" indent="-330200" defTabSz="396240">
              <a:lnSpc>
                <a:spcPct val="100000"/>
              </a:lnSpc>
              <a:spcBef>
                <a:spcPts val="0"/>
              </a:spcBef>
              <a:defRPr sz="2600" b="1"/>
            </a:lvl3pPr>
            <a:lvl4pPr marL="1244600" indent="-330200" defTabSz="396240">
              <a:lnSpc>
                <a:spcPct val="100000"/>
              </a:lnSpc>
              <a:spcBef>
                <a:spcPts val="0"/>
              </a:spcBef>
              <a:defRPr sz="2600" b="1"/>
            </a:lvl4pPr>
            <a:lvl5pPr marL="1549400" indent="-330200" defTabSz="396240">
              <a:lnSpc>
                <a:spcPct val="100000"/>
              </a:lnSpc>
              <a:spcBef>
                <a:spcPts val="0"/>
              </a:spcBef>
              <a:defRPr sz="2600" b="1"/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9829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603250" y="539750"/>
            <a:ext cx="10985500" cy="71755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03250" y="1186481"/>
            <a:ext cx="10985500" cy="46739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396240">
              <a:lnSpc>
                <a:spcPct val="100000"/>
              </a:lnSpc>
              <a:spcBef>
                <a:spcPts val="0"/>
              </a:spcBef>
              <a:buSzTx/>
              <a:buNone/>
              <a:defRPr sz="2600" b="1"/>
            </a:lvl1pPr>
            <a:lvl2pPr marL="635000" indent="-330200" defTabSz="396240">
              <a:lnSpc>
                <a:spcPct val="100000"/>
              </a:lnSpc>
              <a:spcBef>
                <a:spcPts val="0"/>
              </a:spcBef>
              <a:defRPr sz="2600" b="1"/>
            </a:lvl2pPr>
            <a:lvl3pPr marL="939800" indent="-330200" defTabSz="396240">
              <a:lnSpc>
                <a:spcPct val="100000"/>
              </a:lnSpc>
              <a:spcBef>
                <a:spcPts val="0"/>
              </a:spcBef>
              <a:defRPr sz="2600" b="1"/>
            </a:lvl3pPr>
            <a:lvl4pPr marL="1244600" indent="-330200" defTabSz="396240">
              <a:lnSpc>
                <a:spcPct val="100000"/>
              </a:lnSpc>
              <a:spcBef>
                <a:spcPts val="0"/>
              </a:spcBef>
              <a:defRPr sz="2600" b="1"/>
            </a:lvl4pPr>
            <a:lvl5pPr marL="1549400" indent="-330200" defTabSz="396240">
              <a:lnSpc>
                <a:spcPct val="100000"/>
              </a:lnSpc>
              <a:spcBef>
                <a:spcPts val="0"/>
              </a:spcBef>
              <a:defRPr sz="2600" b="1"/>
            </a:lvl5pPr>
          </a:lstStyle>
          <a:p>
            <a:r>
              <a:t>의제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idx="21" hasCustomPrompt="1"/>
          </p:nvPr>
        </p:nvSpPr>
        <p:spPr>
          <a:xfrm>
            <a:off x="603250" y="2124252"/>
            <a:ext cx="10985500" cy="4128007"/>
          </a:xfrm>
          <a:prstGeom prst="rect">
            <a:avLst/>
          </a:prstGeom>
        </p:spPr>
        <p:txBody>
          <a:bodyPr numCol="1" spcCol="38100"/>
          <a:lstStyle>
            <a:lvl1pPr marL="0" indent="0" defTabSz="412750">
              <a:lnSpc>
                <a:spcPct val="100000"/>
              </a:lnSpc>
              <a:spcBef>
                <a:spcPts val="900"/>
              </a:spcBef>
              <a:buSzTx/>
              <a:buNone/>
              <a:defRPr sz="2800" spc="-50"/>
            </a:lvl1pPr>
          </a:lstStyle>
          <a:p>
            <a:r>
              <a:t>의제 주제</a:t>
            </a:r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03250" y="2460422"/>
            <a:ext cx="10985500" cy="1937157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5800" spc="-116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537963"/>
            <a:ext cx="10985500" cy="3620793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2500" b="1" spc="-125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4131090"/>
            <a:ext cx="10985500" cy="46739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396240">
              <a:lnSpc>
                <a:spcPct val="100000"/>
              </a:lnSpc>
              <a:spcBef>
                <a:spcPts val="0"/>
              </a:spcBef>
              <a:buSzTx/>
              <a:buNone/>
              <a:defRPr sz="2600" b="1"/>
            </a:lvl1pPr>
          </a:lstStyle>
          <a:p>
            <a:r>
              <a:t>사실 정보</a:t>
            </a:r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15012" y="5337727"/>
            <a:ext cx="10100027" cy="31849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412750">
              <a:lnSpc>
                <a:spcPct val="100000"/>
              </a:lnSpc>
              <a:spcBef>
                <a:spcPts val="0"/>
              </a:spcBef>
              <a:buSzTx/>
              <a:buNone/>
              <a:defRPr sz="1800" b="1"/>
            </a:lvl1pPr>
            <a:lvl2pPr marL="533400" indent="-228600" defTabSz="412750">
              <a:lnSpc>
                <a:spcPct val="100000"/>
              </a:lnSpc>
              <a:spcBef>
                <a:spcPts val="0"/>
              </a:spcBef>
              <a:defRPr sz="1800" b="1"/>
            </a:lvl2pPr>
            <a:lvl3pPr marL="838200" indent="-228600" defTabSz="412750">
              <a:lnSpc>
                <a:spcPct val="100000"/>
              </a:lnSpc>
              <a:spcBef>
                <a:spcPts val="0"/>
              </a:spcBef>
              <a:defRPr sz="1800" b="1"/>
            </a:lvl3pPr>
            <a:lvl4pPr marL="1143000" indent="-228600" defTabSz="412750">
              <a:lnSpc>
                <a:spcPct val="100000"/>
              </a:lnSpc>
              <a:spcBef>
                <a:spcPts val="0"/>
              </a:spcBef>
              <a:defRPr sz="1800" b="1"/>
            </a:lvl4pPr>
            <a:lvl5pPr marL="1447800" indent="-228600" defTabSz="412750">
              <a:lnSpc>
                <a:spcPct val="100000"/>
              </a:lnSpc>
              <a:spcBef>
                <a:spcPts val="0"/>
              </a:spcBef>
              <a:defRPr sz="1800" b="1"/>
            </a:lvl5pPr>
          </a:lstStyle>
          <a:p>
            <a:r>
              <a:t>속성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876962" y="2469930"/>
            <a:ext cx="10438077" cy="1918141"/>
          </a:xfrm>
          <a:prstGeom prst="rect">
            <a:avLst/>
          </a:prstGeom>
        </p:spPr>
        <p:txBody>
          <a:bodyPr numCol="1" spcCol="38100"/>
          <a:lstStyle>
            <a:lvl1pPr marL="234950" indent="-150438">
              <a:spcBef>
                <a:spcPts val="0"/>
              </a:spcBef>
              <a:buSzTx/>
              <a:buNone/>
              <a:defRPr sz="4300" spc="-1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“멋진 인용구”</a:t>
            </a:r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이미지"/>
          <p:cNvSpPr>
            <a:spLocks noGrp="1"/>
          </p:cNvSpPr>
          <p:nvPr>
            <p:ph type="pic" sz="quarter" idx="21"/>
          </p:nvPr>
        </p:nvSpPr>
        <p:spPr>
          <a:xfrm>
            <a:off x="7880350" y="508000"/>
            <a:ext cx="3719550" cy="2974839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5" name="이미지"/>
          <p:cNvSpPr>
            <a:spLocks noGrp="1"/>
          </p:cNvSpPr>
          <p:nvPr>
            <p:ph type="pic" sz="half" idx="22"/>
          </p:nvPr>
        </p:nvSpPr>
        <p:spPr>
          <a:xfrm>
            <a:off x="6750050" y="1989138"/>
            <a:ext cx="5219700" cy="607509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6" name="이미지"/>
          <p:cNvSpPr>
            <a:spLocks noGrp="1"/>
          </p:cNvSpPr>
          <p:nvPr>
            <p:ph type="pic" idx="23"/>
          </p:nvPr>
        </p:nvSpPr>
        <p:spPr>
          <a:xfrm>
            <a:off x="-69850" y="247650"/>
            <a:ext cx="8305800" cy="622935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이미지"/>
          <p:cNvSpPr>
            <a:spLocks noGrp="1"/>
          </p:cNvSpPr>
          <p:nvPr>
            <p:ph type="pic" idx="21"/>
          </p:nvPr>
        </p:nvSpPr>
        <p:spPr>
          <a:xfrm>
            <a:off x="-666750" y="-2762250"/>
            <a:ext cx="13525500" cy="108204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E084-3FE7-47B0-BF20-20EA6B8FBEF4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B78A-2815-4B1C-8C24-7119F9221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13868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E084-3FE7-47B0-BF20-20EA6B8FBEF4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B78A-2815-4B1C-8C24-7119F9221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9699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E084-3FE7-47B0-BF20-20EA6B8FBEF4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B78A-2815-4B1C-8C24-7119F9221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8614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62341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E084-3FE7-47B0-BF20-20EA6B8FBEF4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B78A-2815-4B1C-8C24-7119F9221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2825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E084-3FE7-47B0-BF20-20EA6B8FBEF4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B78A-2815-4B1C-8C24-7119F9221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088936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E084-3FE7-47B0-BF20-20EA6B8FBEF4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B78A-2815-4B1C-8C24-7119F9221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7052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E084-3FE7-47B0-BF20-20EA6B8FBEF4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B78A-2815-4B1C-8C24-7119F9221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08812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E084-3FE7-47B0-BF20-20EA6B8FBEF4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B78A-2815-4B1C-8C24-7119F9221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8857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E084-3FE7-47B0-BF20-20EA6B8FBEF4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B78A-2815-4B1C-8C24-7119F9221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6480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E084-3FE7-47B0-BF20-20EA6B8FBEF4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B78A-2815-4B1C-8C24-7119F9221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0739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C5E084-3FE7-47B0-BF20-20EA6B8FBEF4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CCB78A-2815-4B1C-8C24-7119F9221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3862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96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346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02725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682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606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6825D-2B69-4989-8861-A6901ABADB6C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4931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6825D-2B69-4989-8861-A6901ABADB6C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B6DB3-44B8-41C4-A846-21F6C61722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743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603250" y="2124252"/>
            <a:ext cx="10985500" cy="41280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제목 텍스트"/>
          <p:cNvSpPr txBox="1">
            <a:spLocks noGrp="1"/>
          </p:cNvSpPr>
          <p:nvPr>
            <p:ph type="title"/>
          </p:nvPr>
        </p:nvSpPr>
        <p:spPr>
          <a:xfrm>
            <a:off x="1826683" y="1371600"/>
            <a:ext cx="9753601" cy="7526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제목 텍스트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5971048" y="6486708"/>
            <a:ext cx="243656" cy="24109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292100">
              <a:defRPr sz="9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00" b="1" i="0" u="none" strike="noStrike" cap="none" spc="-85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00" b="1" i="0" u="none" strike="noStrike" cap="none" spc="-85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00" b="1" i="0" u="none" strike="noStrike" cap="none" spc="-85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00" b="1" i="0" u="none" strike="noStrike" cap="none" spc="-85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00" b="1" i="0" u="none" strike="noStrike" cap="none" spc="-85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00" b="1" i="0" u="none" strike="noStrike" cap="none" spc="-85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00" b="1" i="0" u="none" strike="noStrike" cap="none" spc="-85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00" b="1" i="0" u="none" strike="noStrike" cap="none" spc="-85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1219169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300" b="1" i="0" u="none" strike="noStrike" cap="none" spc="-85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304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609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914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1219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15240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18288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21336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24384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2743200" marR="0" indent="-304800" algn="l" defTabSz="1219169" rtl="0" latinLnBrk="0">
        <a:lnSpc>
          <a:spcPct val="90000"/>
        </a:lnSpc>
        <a:spcBef>
          <a:spcPts val="2250"/>
        </a:spcBef>
        <a:spcAft>
          <a:spcPts val="0"/>
        </a:spcAft>
        <a:buClrTx/>
        <a:buSzPct val="123000"/>
        <a:buFontTx/>
        <a:buChar char="•"/>
        <a:tabLst/>
        <a:defRPr sz="2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2921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5E084-3FE7-47B0-BF20-20EA6B8FBEF4}" type="datetimeFigureOut">
              <a:rPr lang="ko-KR" altLang="en-US" smtClean="0"/>
              <a:t>2021-07-08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CCB78A-2815-4B1C-8C24-7119F92212F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029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43.png"/><Relationship Id="rId5" Type="http://schemas.openxmlformats.org/officeDocument/2006/relationships/image" Target="../media/image27.png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27.png"/><Relationship Id="rId5" Type="http://schemas.openxmlformats.org/officeDocument/2006/relationships/image" Target="../media/image46.pn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6" descr="실외, 해변, 물, 하늘이(가) 표시된 사진&#10;&#10;자동 생성된 설명">
            <a:extLst>
              <a:ext uri="{FF2B5EF4-FFF2-40B4-BE49-F238E27FC236}">
                <a16:creationId xmlns:a16="http://schemas.microsoft.com/office/drawing/2014/main" id="{2AC77BB7-350E-4AE1-9FA7-F532A0F32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" r="13005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3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C3CBB-B031-4F2B-97D7-00A925BC1EA8}"/>
              </a:ext>
            </a:extLst>
          </p:cNvPr>
          <p:cNvSpPr txBox="1"/>
          <p:nvPr/>
        </p:nvSpPr>
        <p:spPr>
          <a:xfrm>
            <a:off x="8365497" y="2764880"/>
            <a:ext cx="3836566" cy="96793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3600" b="1" dirty="0">
                <a:latin typeface="Times"/>
                <a:ea typeface="맑은 고딕"/>
                <a:cs typeface="Times"/>
              </a:rPr>
              <a:t>RUNING MATE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8A5F7D-479A-4FD1-AB4C-9A6E7E2DC817}"/>
              </a:ext>
            </a:extLst>
          </p:cNvPr>
          <p:cNvSpPr txBox="1"/>
          <p:nvPr/>
        </p:nvSpPr>
        <p:spPr>
          <a:xfrm>
            <a:off x="8922589" y="4523117"/>
            <a:ext cx="2743200" cy="18928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ea typeface="맑은 고딕"/>
              </a:rPr>
              <a:t>SEMI PROJECT 3조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맑은 고딕"/>
              </a:rPr>
              <a:t>홍준기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>
                <a:ea typeface="맑은 고딕"/>
              </a:rPr>
              <a:t>이진하</a:t>
            </a:r>
            <a:r>
              <a:rPr lang="ko-KR" altLang="en-US" b="1" dirty="0">
                <a:ea typeface="맑은 고딕"/>
              </a:rPr>
              <a:t>   김민경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맑은 고딕"/>
              </a:rPr>
              <a:t>최효정   이승준</a:t>
            </a:r>
          </a:p>
          <a:p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529249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6" descr="실외, 해변, 물, 하늘이(가) 표시된 사진&#10;&#10;자동 생성된 설명">
            <a:extLst>
              <a:ext uri="{FF2B5EF4-FFF2-40B4-BE49-F238E27FC236}">
                <a16:creationId xmlns:a16="http://schemas.microsoft.com/office/drawing/2014/main" id="{2AC77BB7-350E-4AE1-9FA7-F532A0F32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" r="13005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3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C3CBB-B031-4F2B-97D7-00A925BC1EA8}"/>
              </a:ext>
            </a:extLst>
          </p:cNvPr>
          <p:cNvSpPr txBox="1"/>
          <p:nvPr/>
        </p:nvSpPr>
        <p:spPr>
          <a:xfrm>
            <a:off x="8911837" y="2822389"/>
            <a:ext cx="3836566" cy="59412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3600" b="1" u="sng" dirty="0">
                <a:latin typeface="Times"/>
                <a:ea typeface="맑은 고딕"/>
                <a:cs typeface="Times"/>
              </a:rPr>
              <a:t>04 개발 사양</a:t>
            </a:r>
          </a:p>
        </p:txBody>
      </p:sp>
    </p:spTree>
    <p:extLst>
      <p:ext uri="{BB962C8B-B14F-4D97-AF65-F5344CB8AC3E}">
        <p14:creationId xmlns:p14="http://schemas.microsoft.com/office/powerpoint/2010/main" val="20539665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그림 9">
            <a:extLst>
              <a:ext uri="{FF2B5EF4-FFF2-40B4-BE49-F238E27FC236}">
                <a16:creationId xmlns:a16="http://schemas.microsoft.com/office/drawing/2014/main" id="{F83AFFCF-FF05-4FC3-B6F2-DB370DBF0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211263"/>
            <a:ext cx="2828925" cy="1549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819A91-7437-4707-B55D-E629F7BBFACF}"/>
              </a:ext>
            </a:extLst>
          </p:cNvPr>
          <p:cNvSpPr txBox="1"/>
          <p:nvPr/>
        </p:nvSpPr>
        <p:spPr>
          <a:xfrm>
            <a:off x="4038600" y="2451100"/>
            <a:ext cx="2828925" cy="3095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300" err="1">
                <a:solidFill>
                  <a:srgbClr val="FFFFFF"/>
                </a:solidFill>
                <a:ea typeface="맑은 고딕"/>
              </a:rPr>
              <a:t>Eclipse</a:t>
            </a:r>
          </a:p>
        </p:txBody>
      </p:sp>
      <p:pic>
        <p:nvPicPr>
          <p:cNvPr id="7" name="그림 7">
            <a:extLst>
              <a:ext uri="{FF2B5EF4-FFF2-40B4-BE49-F238E27FC236}">
                <a16:creationId xmlns:a16="http://schemas.microsoft.com/office/drawing/2014/main" id="{8607531F-3F50-428E-B395-240338D59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2814638"/>
            <a:ext cx="2828925" cy="2828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AF7EC9-F4D5-4C15-B325-DDED78A63738}"/>
              </a:ext>
            </a:extLst>
          </p:cNvPr>
          <p:cNvSpPr txBox="1"/>
          <p:nvPr/>
        </p:nvSpPr>
        <p:spPr>
          <a:xfrm>
            <a:off x="4038600" y="5334000"/>
            <a:ext cx="2828925" cy="3095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300">
                <a:solidFill>
                  <a:srgbClr val="FFFFFF"/>
                </a:solidFill>
                <a:ea typeface="맑은 고딕"/>
              </a:rPr>
              <a:t>Oracle</a:t>
            </a:r>
            <a:endParaRPr lang="ko-KR" altLang="en-US" sz="1300">
              <a:solidFill>
                <a:srgbClr val="FFFFFF"/>
              </a:solidFill>
            </a:endParaRPr>
          </a:p>
        </p:txBody>
      </p:sp>
      <p:pic>
        <p:nvPicPr>
          <p:cNvPr id="8" name="그림 8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id="{5EBDAA02-048F-48CD-938E-6C66C5490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1500" y="1211263"/>
            <a:ext cx="4432300" cy="4432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D5B0D1-7D66-4F59-82D3-C75DB4DC6CE9}"/>
              </a:ext>
            </a:extLst>
          </p:cNvPr>
          <p:cNvSpPr txBox="1"/>
          <p:nvPr/>
        </p:nvSpPr>
        <p:spPr>
          <a:xfrm>
            <a:off x="6921500" y="5334000"/>
            <a:ext cx="4432300" cy="30956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600"/>
              </a:spcAft>
            </a:pPr>
            <a:r>
              <a:rPr lang="ko-KR" altLang="en-US" sz="1300">
                <a:solidFill>
                  <a:srgbClr val="FFFFFF"/>
                </a:solidFill>
                <a:ea typeface="맑은 고딕"/>
              </a:rPr>
              <a:t>Apache </a:t>
            </a:r>
            <a:r>
              <a:rPr lang="ko-KR" altLang="en-US" sz="1300" err="1">
                <a:solidFill>
                  <a:srgbClr val="FFFFFF"/>
                </a:solidFill>
                <a:ea typeface="맑은 고딕"/>
              </a:rPr>
              <a:t>Tomcat</a:t>
            </a:r>
            <a:endParaRPr lang="ko-KR" altLang="en-US" sz="1300" err="1">
              <a:solidFill>
                <a:srgbClr val="FFFFFF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E20F009-5ADA-4451-8105-4A7355D15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7400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ko-KR" altLang="en-US" sz="2600" dirty="0">
                <a:solidFill>
                  <a:srgbClr val="FFFFFF"/>
                </a:solidFill>
                <a:ea typeface="맑은 고딕"/>
              </a:rPr>
              <a:t>사용한 </a:t>
            </a:r>
            <a:br>
              <a:rPr lang="ko-KR" altLang="en-US" sz="2600" dirty="0">
                <a:solidFill>
                  <a:srgbClr val="FFFFFF"/>
                </a:solidFill>
                <a:ea typeface="맑은 고딕"/>
              </a:rPr>
            </a:br>
            <a:r>
              <a:rPr lang="ko-KR" altLang="en-US" sz="2600" dirty="0">
                <a:solidFill>
                  <a:srgbClr val="FFFFFF"/>
                </a:solidFill>
                <a:ea typeface="맑은 고딕"/>
              </a:rPr>
              <a:t>프로그램</a:t>
            </a:r>
          </a:p>
        </p:txBody>
      </p:sp>
    </p:spTree>
    <p:extLst>
      <p:ext uri="{BB962C8B-B14F-4D97-AF65-F5344CB8AC3E}">
        <p14:creationId xmlns:p14="http://schemas.microsoft.com/office/powerpoint/2010/main" val="3671082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6" descr="실외, 해변, 물, 하늘이(가) 표시된 사진&#10;&#10;자동 생성된 설명">
            <a:extLst>
              <a:ext uri="{FF2B5EF4-FFF2-40B4-BE49-F238E27FC236}">
                <a16:creationId xmlns:a16="http://schemas.microsoft.com/office/drawing/2014/main" id="{2AC77BB7-350E-4AE1-9FA7-F532A0F32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" r="13005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3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C3CBB-B031-4F2B-97D7-00A925BC1EA8}"/>
              </a:ext>
            </a:extLst>
          </p:cNvPr>
          <p:cNvSpPr txBox="1"/>
          <p:nvPr/>
        </p:nvSpPr>
        <p:spPr>
          <a:xfrm>
            <a:off x="7804781" y="3052427"/>
            <a:ext cx="4742339" cy="75227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3600" b="1" u="sng" dirty="0">
                <a:latin typeface="Times"/>
                <a:ea typeface="맑은 고딕"/>
                <a:cs typeface="Times"/>
              </a:rPr>
              <a:t>05 화면 및 기술 설명</a:t>
            </a:r>
          </a:p>
        </p:txBody>
      </p:sp>
    </p:spTree>
    <p:extLst>
      <p:ext uri="{BB962C8B-B14F-4D97-AF65-F5344CB8AC3E}">
        <p14:creationId xmlns:p14="http://schemas.microsoft.com/office/powerpoint/2010/main" val="712142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2C4B8C-5908-489E-9327-571C66451787}"/>
              </a:ext>
            </a:extLst>
          </p:cNvPr>
          <p:cNvSpPr txBox="1"/>
          <p:nvPr/>
        </p:nvSpPr>
        <p:spPr>
          <a:xfrm>
            <a:off x="9498453" y="2517733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b="1" dirty="0">
                <a:solidFill>
                  <a:srgbClr val="000000"/>
                </a:solidFill>
                <a:latin typeface="Helvetica"/>
                <a:ea typeface="맑은 고딕"/>
                <a:cs typeface="Helvetica"/>
              </a:rPr>
              <a:t>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CDD87-C66A-48BF-869E-7EBEBBEB4181}"/>
              </a:ext>
            </a:extLst>
          </p:cNvPr>
          <p:cNvSpPr txBox="1"/>
          <p:nvPr/>
        </p:nvSpPr>
        <p:spPr>
          <a:xfrm>
            <a:off x="7823875" y="279614"/>
            <a:ext cx="2743200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latin typeface="Helvetica"/>
                <a:ea typeface="맑은 고딕"/>
                <a:cs typeface="Helvetica"/>
              </a:rPr>
              <a:t>Class</a:t>
            </a:r>
            <a:endParaRPr lang="ko-KR" altLang="en-US" sz="2400" b="1">
              <a:latin typeface="Helvetica"/>
              <a:ea typeface="맑은 고딕"/>
              <a:cs typeface="Helvetica"/>
            </a:endParaRPr>
          </a:p>
          <a:p>
            <a:endParaRPr lang="ko-KR" altLang="en-US" sz="2000" b="1" dirty="0">
              <a:solidFill>
                <a:srgbClr val="000000"/>
              </a:solidFill>
              <a:latin typeface="Helvetica"/>
              <a:ea typeface="맑은 고딕"/>
              <a:cs typeface="Helvetica"/>
            </a:endParaRPr>
          </a:p>
          <a:p>
            <a:r>
              <a:rPr lang="ko-KR" altLang="en-US" sz="2000" b="1" dirty="0">
                <a:solidFill>
                  <a:srgbClr val="000000"/>
                </a:solidFill>
                <a:latin typeface="Helvetica"/>
                <a:ea typeface="맑은 고딕"/>
                <a:cs typeface="Helvetica"/>
              </a:rPr>
              <a:t>MemberDto.java</a:t>
            </a:r>
            <a:endParaRPr lang="ko-KR" altLang="en-US" sz="2000" b="1">
              <a:solidFill>
                <a:srgbClr val="2F5597"/>
              </a:solidFill>
              <a:latin typeface="Helvetica"/>
              <a:ea typeface="맑은 고딕"/>
              <a:cs typeface="Helvetica"/>
            </a:endParaRPr>
          </a:p>
          <a:p>
            <a:pPr algn="l"/>
            <a:r>
              <a:rPr lang="ko-KR" altLang="en-US" sz="2000" b="1" dirty="0">
                <a:solidFill>
                  <a:srgbClr val="000000"/>
                </a:solidFill>
                <a:latin typeface="Helvetica"/>
                <a:ea typeface="맑은 고딕"/>
                <a:cs typeface="Helvetica"/>
              </a:rPr>
              <a:t>MemberDao.java</a:t>
            </a:r>
          </a:p>
          <a:p>
            <a:endParaRPr lang="ko-KR" altLang="en-US" sz="2800" b="1" dirty="0">
              <a:solidFill>
                <a:schemeClr val="accent1">
                  <a:lumMod val="75000"/>
                </a:schemeClr>
              </a:solidFill>
              <a:ea typeface="맑은 고딕"/>
            </a:endParaRPr>
          </a:p>
          <a:p>
            <a:endParaRPr lang="ko-KR" altLang="en-US" sz="2800" b="1" dirty="0">
              <a:solidFill>
                <a:schemeClr val="accent1">
                  <a:lumMod val="75000"/>
                </a:schemeClr>
              </a:solidFill>
              <a:ea typeface="맑은 고딕"/>
            </a:endParaRPr>
          </a:p>
          <a:p>
            <a:endParaRPr lang="ko-KR" altLang="en-US" sz="2800" b="1" dirty="0">
              <a:solidFill>
                <a:schemeClr val="accent1">
                  <a:lumMod val="75000"/>
                </a:schemeClr>
              </a:solidFill>
              <a:ea typeface="맑은 고딕"/>
            </a:endParaRPr>
          </a:p>
          <a:p>
            <a:endParaRPr lang="ko-KR" altLang="en-US" sz="2800" b="1" dirty="0">
              <a:solidFill>
                <a:schemeClr val="accent1">
                  <a:lumMod val="75000"/>
                </a:schemeClr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C9357-2F99-4D00-85EB-4E90A5ADC7DA}"/>
              </a:ext>
            </a:extLst>
          </p:cNvPr>
          <p:cNvSpPr txBox="1"/>
          <p:nvPr/>
        </p:nvSpPr>
        <p:spPr>
          <a:xfrm>
            <a:off x="7833504" y="155881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 err="1">
                <a:latin typeface="Helvetica"/>
                <a:ea typeface="맑은 고딕"/>
                <a:cs typeface="Helvetica"/>
              </a:rPr>
              <a:t>login.jsp</a:t>
            </a:r>
            <a:endParaRPr lang="ko-KR" altLang="en-US" sz="2400" b="1" dirty="0" err="1">
              <a:latin typeface="Helvetica"/>
              <a:cs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278666-61FE-4BA5-AFA6-98E7A8C37D8A}"/>
              </a:ext>
            </a:extLst>
          </p:cNvPr>
          <p:cNvSpPr txBox="1"/>
          <p:nvPr/>
        </p:nvSpPr>
        <p:spPr>
          <a:xfrm>
            <a:off x="46239" y="5364065"/>
            <a:ext cx="1030569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dirty="0">
                <a:latin typeface="Helvetica"/>
                <a:ea typeface="맑은 고딕"/>
                <a:cs typeface="Helvetica"/>
              </a:rPr>
              <a:t>아이디나 비밀번호를 적지 않고 로그인을 누르게 되면 경고 메세지를 띄우는 기능을 구현하였습니다.</a:t>
            </a:r>
          </a:p>
          <a:p>
            <a:r>
              <a:rPr lang="ko-KR" altLang="en-US" sz="2000" dirty="0">
                <a:latin typeface="Helvetica"/>
                <a:ea typeface="맑은 고딕"/>
                <a:cs typeface="Helvetica"/>
              </a:rPr>
              <a:t>아이디 저장 옆 체크박스에 표시하게 되면 아이디를 저장시킵니다.</a:t>
            </a:r>
          </a:p>
          <a:p>
            <a:endParaRPr lang="ko-KR" altLang="en-US" sz="2400" b="1" dirty="0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8F24F-527F-4C4E-9A32-CDC0F6BED702}"/>
              </a:ext>
            </a:extLst>
          </p:cNvPr>
          <p:cNvSpPr txBox="1"/>
          <p:nvPr/>
        </p:nvSpPr>
        <p:spPr>
          <a:xfrm>
            <a:off x="45853" y="4723886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ea typeface="맑은 고딕"/>
              </a:rPr>
              <a:t>로그인 창</a:t>
            </a:r>
          </a:p>
        </p:txBody>
      </p:sp>
      <p:pic>
        <p:nvPicPr>
          <p:cNvPr id="4" name="그림 10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F8602F0F-98F8-4CB8-8B98-98AAB9DA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8571" y="2979284"/>
            <a:ext cx="2365255" cy="2203150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C7DDF44D-4C07-498D-B6AD-3D36FBEDA7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82" y="277403"/>
            <a:ext cx="4914181" cy="400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959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F2C4B8C-5908-489E-9327-571C66451787}"/>
              </a:ext>
            </a:extLst>
          </p:cNvPr>
          <p:cNvSpPr txBox="1"/>
          <p:nvPr/>
        </p:nvSpPr>
        <p:spPr>
          <a:xfrm>
            <a:off x="9430417" y="243608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b="1" dirty="0">
                <a:solidFill>
                  <a:srgbClr val="000000"/>
                </a:solidFill>
                <a:latin typeface="Helvetica"/>
                <a:ea typeface="맑은 고딕"/>
                <a:cs typeface="Helvetica"/>
              </a:rPr>
              <a:t>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CDD87-C66A-48BF-869E-7EBEBBEB4181}"/>
              </a:ext>
            </a:extLst>
          </p:cNvPr>
          <p:cNvSpPr txBox="1"/>
          <p:nvPr/>
        </p:nvSpPr>
        <p:spPr>
          <a:xfrm>
            <a:off x="8055197" y="306828"/>
            <a:ext cx="2743200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b="1" dirty="0" err="1">
                <a:latin typeface="Helvetica"/>
                <a:ea typeface="맑은 고딕"/>
                <a:cs typeface="Helvetica"/>
              </a:rPr>
              <a:t>Class</a:t>
            </a:r>
            <a:endParaRPr lang="ko-KR" altLang="en-US" sz="2400" b="1">
              <a:latin typeface="Helvetica"/>
              <a:ea typeface="맑은 고딕"/>
              <a:cs typeface="Helvetica"/>
            </a:endParaRPr>
          </a:p>
          <a:p>
            <a:endParaRPr lang="ko-KR" altLang="en-US" sz="2000" b="1" dirty="0">
              <a:solidFill>
                <a:srgbClr val="000000"/>
              </a:solidFill>
              <a:latin typeface="Helvetica"/>
              <a:ea typeface="맑은 고딕"/>
              <a:cs typeface="Helvetica"/>
            </a:endParaRPr>
          </a:p>
          <a:p>
            <a:r>
              <a:rPr lang="ko-KR" altLang="en-US" sz="2000" b="1" dirty="0">
                <a:solidFill>
                  <a:srgbClr val="000000"/>
                </a:solidFill>
                <a:latin typeface="Helvetica"/>
                <a:ea typeface="맑은 고딕"/>
                <a:cs typeface="Helvetica"/>
              </a:rPr>
              <a:t>MemberDto.java</a:t>
            </a:r>
            <a:endParaRPr lang="ko-KR" altLang="en-US" sz="2000" b="1">
              <a:solidFill>
                <a:srgbClr val="2F5597"/>
              </a:solidFill>
              <a:latin typeface="Helvetica"/>
              <a:ea typeface="맑은 고딕"/>
              <a:cs typeface="Helvetica"/>
            </a:endParaRPr>
          </a:p>
          <a:p>
            <a:pPr algn="l"/>
            <a:r>
              <a:rPr lang="ko-KR" altLang="en-US" sz="2000" b="1" dirty="0">
                <a:solidFill>
                  <a:srgbClr val="000000"/>
                </a:solidFill>
                <a:latin typeface="Helvetica"/>
                <a:ea typeface="맑은 고딕"/>
                <a:cs typeface="Helvetica"/>
              </a:rPr>
              <a:t>MemberDao.java</a:t>
            </a:r>
          </a:p>
          <a:p>
            <a:endParaRPr lang="ko-KR" altLang="en-US" sz="2800" b="1" dirty="0">
              <a:solidFill>
                <a:schemeClr val="accent1">
                  <a:lumMod val="75000"/>
                </a:schemeClr>
              </a:solidFill>
              <a:ea typeface="맑은 고딕"/>
            </a:endParaRPr>
          </a:p>
          <a:p>
            <a:endParaRPr lang="ko-KR" altLang="en-US" sz="2800" b="1" dirty="0">
              <a:solidFill>
                <a:schemeClr val="accent1">
                  <a:lumMod val="75000"/>
                </a:schemeClr>
              </a:solidFill>
              <a:ea typeface="맑은 고딕"/>
            </a:endParaRPr>
          </a:p>
          <a:p>
            <a:endParaRPr lang="ko-KR" altLang="en-US" sz="2800" b="1" dirty="0">
              <a:solidFill>
                <a:schemeClr val="accent1">
                  <a:lumMod val="75000"/>
                </a:schemeClr>
              </a:solidFill>
              <a:ea typeface="맑은 고딕"/>
            </a:endParaRPr>
          </a:p>
          <a:p>
            <a:endParaRPr lang="ko-KR" altLang="en-US" sz="2800" b="1" dirty="0">
              <a:solidFill>
                <a:schemeClr val="accent1">
                  <a:lumMod val="75000"/>
                </a:schemeClr>
              </a:solidFill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DC9357-2F99-4D00-85EB-4E90A5ADC7DA}"/>
              </a:ext>
            </a:extLst>
          </p:cNvPr>
          <p:cNvSpPr txBox="1"/>
          <p:nvPr/>
        </p:nvSpPr>
        <p:spPr>
          <a:xfrm>
            <a:off x="8064825" y="1545207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b="1" dirty="0" err="1">
                <a:latin typeface="Helvetica"/>
                <a:ea typeface="맑은 고딕"/>
                <a:cs typeface="Helvetica"/>
              </a:rPr>
              <a:t>regi.jsp</a:t>
            </a:r>
            <a:endParaRPr lang="ko-KR" altLang="en-US" sz="2400" b="1" dirty="0" err="1">
              <a:latin typeface="Helvetica"/>
              <a:cs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278666-61FE-4BA5-AFA6-98E7A8C37D8A}"/>
              </a:ext>
            </a:extLst>
          </p:cNvPr>
          <p:cNvSpPr txBox="1"/>
          <p:nvPr/>
        </p:nvSpPr>
        <p:spPr>
          <a:xfrm>
            <a:off x="59846" y="5445708"/>
            <a:ext cx="10305690" cy="206210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000" dirty="0">
                <a:latin typeface="Helvetica"/>
                <a:ea typeface="+mn-lt"/>
                <a:cs typeface="+mn-lt"/>
              </a:rPr>
              <a:t>아이디와 닉네임의 중복확인 버튼을 누르면 </a:t>
            </a:r>
            <a:r>
              <a:rPr lang="ko-KR" altLang="en-US" sz="2000" dirty="0">
                <a:latin typeface="Helvetica"/>
                <a:ea typeface="+mn-lt"/>
                <a:cs typeface="+mn-lt"/>
              </a:rPr>
              <a:t>중복인</a:t>
            </a:r>
            <a:r>
              <a:rPr lang="ko-KR" sz="2000" dirty="0">
                <a:latin typeface="Helvetica"/>
                <a:ea typeface="+mn-lt"/>
                <a:cs typeface="+mn-lt"/>
              </a:rPr>
              <a:t> 아이디 인지, ID 형식이 </a:t>
            </a:r>
            <a:r>
              <a:rPr lang="ko-KR" altLang="en-US" sz="2000" dirty="0">
                <a:latin typeface="Helvetica"/>
                <a:ea typeface="+mn-lt"/>
                <a:cs typeface="+mn-lt"/>
              </a:rPr>
              <a:t>맞는지를 확인하며</a:t>
            </a:r>
            <a:r>
              <a:rPr lang="ko-KR" sz="2000" dirty="0">
                <a:latin typeface="Helvetica"/>
                <a:ea typeface="+mn-lt"/>
                <a:cs typeface="+mn-lt"/>
              </a:rPr>
              <a:t>, 사용가능한 아이디 일 경우에만 </a:t>
            </a:r>
            <a:r>
              <a:rPr lang="ko-KR" altLang="en-US" sz="2000" dirty="0">
                <a:latin typeface="Helvetica"/>
                <a:ea typeface="+mn-lt"/>
                <a:cs typeface="+mn-lt"/>
              </a:rPr>
              <a:t>가입이 가능하게 하였습니다.</a:t>
            </a:r>
          </a:p>
          <a:p>
            <a:r>
              <a:rPr lang="ko-KR" altLang="en-US" sz="2000" dirty="0">
                <a:latin typeface="Helvetica"/>
                <a:ea typeface="맑은 고딕"/>
                <a:cs typeface="Helvetica"/>
              </a:rPr>
              <a:t>회원가입에 성공하였을 경우, 회원가입 성공 메세지와 함께 </a:t>
            </a:r>
            <a:r>
              <a:rPr lang="ko-KR" sz="2000" dirty="0">
                <a:latin typeface="Helvetica"/>
                <a:ea typeface="+mn-lt"/>
                <a:cs typeface="+mn-lt"/>
              </a:rPr>
              <a:t>로그인을 따로 하지 않아도 바로 </a:t>
            </a:r>
            <a:r>
              <a:rPr lang="ko-KR" altLang="en-US" sz="2000" dirty="0">
                <a:latin typeface="Helvetica"/>
                <a:ea typeface="+mn-lt"/>
                <a:cs typeface="+mn-lt"/>
              </a:rPr>
              <a:t>로그인 된</a:t>
            </a:r>
            <a:r>
              <a:rPr lang="ko-KR" sz="2000" dirty="0">
                <a:latin typeface="Helvetica"/>
                <a:ea typeface="+mn-lt"/>
                <a:cs typeface="+mn-lt"/>
              </a:rPr>
              <a:t> 상태에서 사이트 이용이 가능하게 하였습니다.</a:t>
            </a:r>
          </a:p>
          <a:p>
            <a:endParaRPr lang="ko-KR" altLang="en-US" sz="2400" b="1" dirty="0">
              <a:ea typeface="맑은 고딕"/>
            </a:endParaRPr>
          </a:p>
          <a:p>
            <a:endParaRPr lang="ko-KR" altLang="en-US" sz="2400" b="1" dirty="0">
              <a:ea typeface="맑은 고딕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918F24F-527F-4C4E-9A32-CDC0F6BED702}"/>
              </a:ext>
            </a:extLst>
          </p:cNvPr>
          <p:cNvSpPr txBox="1"/>
          <p:nvPr/>
        </p:nvSpPr>
        <p:spPr>
          <a:xfrm>
            <a:off x="59461" y="487356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latin typeface="Helvetica"/>
                <a:ea typeface="맑은 고딕"/>
                <a:cs typeface="Helvetica"/>
              </a:rPr>
              <a:t>회원가입 창</a:t>
            </a:r>
          </a:p>
        </p:txBody>
      </p:sp>
      <p:pic>
        <p:nvPicPr>
          <p:cNvPr id="4" name="그림 10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F8602F0F-98F8-4CB8-8B98-98AAB9DA4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357" y="2952069"/>
            <a:ext cx="2365255" cy="2203150"/>
          </a:xfrm>
          <a:prstGeom prst="rect">
            <a:avLst/>
          </a:prstGeom>
        </p:spPr>
      </p:pic>
      <p:pic>
        <p:nvPicPr>
          <p:cNvPr id="11" name="그림 11">
            <a:extLst>
              <a:ext uri="{FF2B5EF4-FFF2-40B4-BE49-F238E27FC236}">
                <a16:creationId xmlns:a16="http://schemas.microsoft.com/office/drawing/2014/main" id="{08B221F4-6DDA-4971-ADE1-4702272CA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932" y="144676"/>
            <a:ext cx="4166558" cy="4583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0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LASS"/>
          <p:cNvSpPr txBox="1"/>
          <p:nvPr/>
        </p:nvSpPr>
        <p:spPr>
          <a:xfrm>
            <a:off x="7805403" y="529962"/>
            <a:ext cx="4320895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rPr sz="2000" b="0" dirty="0"/>
              <a:t>CLASS</a:t>
            </a:r>
            <a:endParaRPr lang="ko-KR" altLang="en-US" b="0"/>
          </a:p>
        </p:txBody>
      </p:sp>
      <p:sp>
        <p:nvSpPr>
          <p:cNvPr id="152" name="DB"/>
          <p:cNvSpPr txBox="1"/>
          <p:nvPr/>
        </p:nvSpPr>
        <p:spPr>
          <a:xfrm>
            <a:off x="9690097" y="2242423"/>
            <a:ext cx="423193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rPr sz="2000" dirty="0"/>
              <a:t>DB</a:t>
            </a:r>
          </a:p>
        </p:txBody>
      </p:sp>
      <p:sp>
        <p:nvSpPr>
          <p:cNvPr id="153" name="CrewDao.java…"/>
          <p:cNvSpPr txBox="1"/>
          <p:nvPr/>
        </p:nvSpPr>
        <p:spPr>
          <a:xfrm>
            <a:off x="7694036" y="989970"/>
            <a:ext cx="4421165" cy="974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>
              <a:defRPr sz="2800"/>
            </a:pPr>
            <a:r>
              <a:rPr sz="2000" b="1" dirty="0"/>
              <a:t>CrewDao.java</a:t>
            </a:r>
            <a:endParaRPr lang="ko-KR" altLang="en-US" sz="2000" b="1"/>
          </a:p>
          <a:p>
            <a:pPr>
              <a:defRPr sz="2800"/>
            </a:pPr>
            <a:r>
              <a:rPr sz="2000" b="1" dirty="0"/>
              <a:t>CrewDto.java</a:t>
            </a:r>
          </a:p>
          <a:p>
            <a:pPr>
              <a:defRPr sz="2800"/>
            </a:pPr>
            <a:r>
              <a:rPr sz="2000" b="1" dirty="0" err="1"/>
              <a:t>main.jsp</a:t>
            </a:r>
            <a:endParaRPr sz="2800" b="1"/>
          </a:p>
        </p:txBody>
      </p:sp>
      <p:pic>
        <p:nvPicPr>
          <p:cNvPr id="154" name="이미지 갤러리" descr="이미지 갤러리"/>
          <p:cNvPicPr>
            <a:picLocks noChangeAspect="1"/>
          </p:cNvPicPr>
          <p:nvPr/>
        </p:nvPicPr>
        <p:blipFill>
          <a:blip r:embed="rId2"/>
          <a:srcRect t="2214" b="2214"/>
          <a:stretch>
            <a:fillRect/>
          </a:stretch>
        </p:blipFill>
        <p:spPr>
          <a:xfrm>
            <a:off x="3140" y="4135"/>
            <a:ext cx="7680858" cy="4195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메인페이지에서는 각 지역의 크루모집글을 볼 수 있습니다.…"/>
          <p:cNvSpPr txBox="1"/>
          <p:nvPr/>
        </p:nvSpPr>
        <p:spPr>
          <a:xfrm>
            <a:off x="151402" y="6017061"/>
            <a:ext cx="51361" cy="8207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pPr>
              <a:defRPr sz="2500"/>
            </a:pPr>
            <a:endParaRPr lang="ko-KR" altLang="en-US" dirty="0"/>
          </a:p>
          <a:p>
            <a:pPr>
              <a:defRPr sz="2500"/>
            </a:pPr>
            <a:endParaRPr dirty="0"/>
          </a:p>
        </p:txBody>
      </p:sp>
      <p:pic>
        <p:nvPicPr>
          <p:cNvPr id="157" name="이미지 갤러리" descr="이미지 갤러리"/>
          <p:cNvPicPr>
            <a:picLocks noChangeAspect="1"/>
          </p:cNvPicPr>
          <p:nvPr/>
        </p:nvPicPr>
        <p:blipFill>
          <a:blip r:embed="rId3"/>
          <a:srcRect t="1255" b="1255"/>
          <a:stretch>
            <a:fillRect/>
          </a:stretch>
        </p:blipFill>
        <p:spPr>
          <a:xfrm>
            <a:off x="9861550" y="2711060"/>
            <a:ext cx="2346624" cy="2545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이미지 갤러리" descr="이미지 갤러리"/>
          <p:cNvPicPr>
            <a:picLocks noChangeAspect="1"/>
          </p:cNvPicPr>
          <p:nvPr/>
        </p:nvPicPr>
        <p:blipFill>
          <a:blip r:embed="rId4"/>
          <a:srcRect t="4567" b="4567"/>
          <a:stretch>
            <a:fillRect/>
          </a:stretch>
        </p:blipFill>
        <p:spPr>
          <a:xfrm>
            <a:off x="7571014" y="3306546"/>
            <a:ext cx="2209652" cy="100509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7DBC2D-F30E-4F53-A8C3-29EEE343599B}"/>
              </a:ext>
            </a:extLst>
          </p:cNvPr>
          <p:cNvSpPr txBox="1"/>
          <p:nvPr/>
        </p:nvSpPr>
        <p:spPr>
          <a:xfrm>
            <a:off x="97972" y="4501280"/>
            <a:ext cx="9587592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2438337"/>
            <a:r>
              <a:rPr lang="ko-KR" dirty="0" err="1">
                <a:ea typeface="+mn-lt"/>
                <a:cs typeface="+mn-lt"/>
                <a:sym typeface="Helvetica Neue"/>
              </a:rPr>
              <a:t>메인페이지에서는</a:t>
            </a:r>
            <a:r>
              <a:rPr lang="ko-KR" dirty="0">
                <a:ea typeface="+mn-lt"/>
                <a:cs typeface="+mn-lt"/>
                <a:sym typeface="Helvetica Neue"/>
              </a:rPr>
              <a:t> 각 지역의 </a:t>
            </a:r>
            <a:r>
              <a:rPr lang="ko-KR" dirty="0" err="1">
                <a:ea typeface="+mn-lt"/>
                <a:cs typeface="+mn-lt"/>
                <a:sym typeface="Helvetica Neue"/>
              </a:rPr>
              <a:t>크루모집글을</a:t>
            </a:r>
            <a:r>
              <a:rPr lang="ko-KR" dirty="0">
                <a:ea typeface="+mn-lt"/>
                <a:cs typeface="+mn-lt"/>
                <a:sym typeface="Helvetica Neue"/>
              </a:rPr>
              <a:t> 볼 수 있습니다.</a:t>
            </a:r>
          </a:p>
          <a:p>
            <a:pPr defTabSz="2438337"/>
            <a:r>
              <a:rPr lang="ko-KR" altLang="en-US" dirty="0" err="1">
                <a:ea typeface="+mn-lt"/>
                <a:cs typeface="+mn-lt"/>
                <a:sym typeface="Helvetica Neue"/>
              </a:rPr>
              <a:t>로그인을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 err="1">
                <a:ea typeface="+mn-lt"/>
                <a:cs typeface="+mn-lt"/>
                <a:sym typeface="Helvetica Neue"/>
              </a:rPr>
              <a:t>안한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 err="1">
                <a:ea typeface="+mn-lt"/>
                <a:cs typeface="+mn-lt"/>
                <a:sym typeface="Helvetica Neue"/>
              </a:rPr>
              <a:t>상태에서는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 err="1">
                <a:ea typeface="+mn-lt"/>
                <a:cs typeface="+mn-lt"/>
                <a:sym typeface="Helvetica Neue"/>
              </a:rPr>
              <a:t>전체지역의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 err="1">
                <a:ea typeface="+mn-lt"/>
                <a:cs typeface="+mn-lt"/>
                <a:sym typeface="Helvetica Neue"/>
              </a:rPr>
              <a:t>글이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 </a:t>
            </a:r>
            <a:r>
              <a:rPr lang="ko-KR" altLang="en-US" dirty="0" err="1">
                <a:ea typeface="+mn-lt"/>
                <a:cs typeface="+mn-lt"/>
                <a:sym typeface="Helvetica Neue"/>
              </a:rPr>
              <a:t>보이고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 </a:t>
            </a:r>
            <a:r>
              <a:rPr lang="ko-KR" altLang="en-US" dirty="0" err="1">
                <a:ea typeface="+mn-lt"/>
                <a:cs typeface="+mn-lt"/>
                <a:sym typeface="Helvetica Neue"/>
              </a:rPr>
              <a:t>로그인을</a:t>
            </a:r>
            <a:r>
              <a:rPr lang="ko-KR" dirty="0">
                <a:ea typeface="+mn-lt"/>
                <a:cs typeface="+mn-lt"/>
                <a:sym typeface="Helvetica Neue"/>
              </a:rPr>
              <a:t> </a:t>
            </a:r>
            <a:endParaRPr lang="en-US" altLang="ko-KR" dirty="0">
              <a:ea typeface="+mn-lt"/>
              <a:cs typeface="+mn-lt"/>
              <a:sym typeface="Helvetica Neue"/>
            </a:endParaRPr>
          </a:p>
          <a:p>
            <a:pPr defTabSz="2438337"/>
            <a:r>
              <a:rPr lang="ko-KR" altLang="en-US" dirty="0">
                <a:ea typeface="+mn-lt"/>
                <a:cs typeface="+mn-lt"/>
                <a:sym typeface="Helvetica Neue"/>
              </a:rPr>
              <a:t>한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 err="1">
                <a:ea typeface="+mn-lt"/>
                <a:cs typeface="+mn-lt"/>
                <a:sym typeface="Helvetica Neue"/>
              </a:rPr>
              <a:t>상태에서는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 err="1">
                <a:ea typeface="+mn-lt"/>
                <a:cs typeface="+mn-lt"/>
                <a:sym typeface="Helvetica Neue"/>
              </a:rPr>
              <a:t>해당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 err="1">
                <a:ea typeface="+mn-lt"/>
                <a:cs typeface="+mn-lt"/>
                <a:sym typeface="Helvetica Neue"/>
              </a:rPr>
              <a:t>유저가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 err="1">
                <a:ea typeface="+mn-lt"/>
                <a:cs typeface="+mn-lt"/>
                <a:sym typeface="Helvetica Neue"/>
              </a:rPr>
              <a:t>설정한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 err="1">
                <a:ea typeface="+mn-lt"/>
                <a:cs typeface="+mn-lt"/>
                <a:sym typeface="Helvetica Neue"/>
              </a:rPr>
              <a:t>지역이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 err="1">
                <a:ea typeface="+mn-lt"/>
                <a:cs typeface="+mn-lt"/>
                <a:sym typeface="Helvetica Neue"/>
              </a:rPr>
              <a:t>기본지역으로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 err="1">
                <a:ea typeface="+mn-lt"/>
                <a:cs typeface="+mn-lt"/>
                <a:sym typeface="Helvetica Neue"/>
              </a:rPr>
              <a:t>설정되어</a:t>
            </a:r>
            <a:endParaRPr lang="en-US" altLang="ko-KR" dirty="0" err="1">
              <a:ea typeface="+mn-lt"/>
              <a:cs typeface="+mn-lt"/>
              <a:sym typeface="Helvetica Neue"/>
            </a:endParaRPr>
          </a:p>
          <a:p>
            <a:pPr defTabSz="2438337"/>
            <a:r>
              <a:rPr lang="ko-KR" altLang="en-US" dirty="0">
                <a:ea typeface="+mn-lt"/>
                <a:cs typeface="+mn-lt"/>
                <a:sym typeface="Helvetica Neue"/>
              </a:rPr>
              <a:t>그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지역의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크루를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우선으로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보여줍니다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.</a:t>
            </a:r>
            <a:endParaRPr lang="en-US" altLang="ko-KR" dirty="0">
              <a:ea typeface="+mn-lt"/>
              <a:cs typeface="+mn-lt"/>
            </a:endParaRPr>
          </a:p>
          <a:p>
            <a:pPr defTabSz="2438337"/>
            <a:r>
              <a:rPr lang="ko-KR" altLang="en-US" dirty="0">
                <a:ea typeface="+mn-lt"/>
                <a:cs typeface="+mn-lt"/>
                <a:sym typeface="Helvetica Neue"/>
              </a:rPr>
              <a:t>사이드메뉴에서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 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지역선택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 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후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 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일일모임과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 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정기모임을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 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분류해서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 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볼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 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수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 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있으며</a:t>
            </a:r>
            <a:r>
              <a:rPr lang="ko-KR" dirty="0">
                <a:ea typeface="+mn-lt"/>
                <a:cs typeface="+mn-lt"/>
                <a:sym typeface="Helvetica Neue"/>
              </a:rPr>
              <a:t> </a:t>
            </a:r>
            <a:endParaRPr lang="en-US" altLang="ko-KR" dirty="0">
              <a:ea typeface="+mn-lt"/>
              <a:cs typeface="+mn-lt"/>
              <a:sym typeface="Helvetica Neue"/>
            </a:endParaRPr>
          </a:p>
          <a:p>
            <a:pPr defTabSz="2438337"/>
            <a:r>
              <a:rPr lang="ko-KR" altLang="en-US" dirty="0" err="1">
                <a:ea typeface="+mn-lt"/>
                <a:cs typeface="+mn-lt"/>
                <a:sym typeface="Helvetica Neue"/>
              </a:rPr>
              <a:t>크루명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, 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내용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, 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리더명으로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추가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검색이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가능합니다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.</a:t>
            </a:r>
            <a:endParaRPr lang="en-US" altLang="ko-KR" dirty="0">
              <a:ea typeface="+mn-lt"/>
              <a:cs typeface="+mn-lt"/>
            </a:endParaRPr>
          </a:p>
          <a:p>
            <a:pPr defTabSz="2438337"/>
            <a:r>
              <a:rPr lang="ko-KR" altLang="en-US" dirty="0" err="1">
                <a:ea typeface="+mn-lt"/>
                <a:cs typeface="+mn-lt"/>
                <a:sym typeface="Helvetica Neue"/>
              </a:rPr>
              <a:t>모집글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등록은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 err="1">
                <a:ea typeface="+mn-lt"/>
                <a:cs typeface="+mn-lt"/>
                <a:sym typeface="Helvetica Neue"/>
              </a:rPr>
              <a:t>로그인시에만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가능합니다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. 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로그인을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 err="1">
                <a:ea typeface="+mn-lt"/>
                <a:cs typeface="+mn-lt"/>
                <a:sym typeface="Helvetica Neue"/>
              </a:rPr>
              <a:t>안한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상태에서</a:t>
            </a:r>
            <a:r>
              <a:rPr lang="ko-KR" dirty="0">
                <a:ea typeface="+mn-lt"/>
                <a:cs typeface="+mn-lt"/>
                <a:sym typeface="Helvetica Neue"/>
              </a:rPr>
              <a:t> </a:t>
            </a:r>
            <a:endParaRPr lang="en-US" altLang="ko-KR" dirty="0">
              <a:ea typeface="+mn-lt"/>
              <a:cs typeface="+mn-lt"/>
              <a:sym typeface="Helvetica Neue"/>
            </a:endParaRPr>
          </a:p>
          <a:p>
            <a:pPr defTabSz="2438337"/>
            <a:r>
              <a:rPr lang="ko-KR" altLang="en-US" dirty="0">
                <a:ea typeface="+mn-lt"/>
                <a:cs typeface="+mn-lt"/>
                <a:sym typeface="Helvetica Neue"/>
              </a:rPr>
              <a:t>등록하기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버튼을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눌렀을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때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, 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로그인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화면으로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 </a:t>
            </a:r>
            <a:r>
              <a:rPr lang="ko-KR" altLang="en-US" dirty="0">
                <a:ea typeface="+mn-lt"/>
                <a:cs typeface="+mn-lt"/>
                <a:sym typeface="Helvetica Neue"/>
              </a:rPr>
              <a:t>이동합니다</a:t>
            </a:r>
            <a:r>
              <a:rPr lang="en-US" altLang="ko-KR" dirty="0">
                <a:ea typeface="+mn-lt"/>
                <a:cs typeface="+mn-lt"/>
                <a:sym typeface="Helvetica Neue"/>
              </a:rPr>
              <a:t>.</a:t>
            </a:r>
            <a:endParaRPr lang="ko-KR" dirty="0"/>
          </a:p>
        </p:txBody>
      </p:sp>
    </p:spTree>
    <p:extLst>
      <p:ext uri="{BB962C8B-B14F-4D97-AF65-F5344CB8AC3E}">
        <p14:creationId xmlns:p14="http://schemas.microsoft.com/office/powerpoint/2010/main" val="1114912861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DB"/>
          <p:cNvSpPr txBox="1"/>
          <p:nvPr/>
        </p:nvSpPr>
        <p:spPr>
          <a:xfrm>
            <a:off x="9322703" y="2122792"/>
            <a:ext cx="423193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rPr sz="2000" dirty="0"/>
              <a:t>DB</a:t>
            </a:r>
          </a:p>
        </p:txBody>
      </p:sp>
      <p:sp>
        <p:nvSpPr>
          <p:cNvPr id="162" name="CrewDao.java…"/>
          <p:cNvSpPr txBox="1"/>
          <p:nvPr/>
        </p:nvSpPr>
        <p:spPr>
          <a:xfrm>
            <a:off x="6945643" y="7153"/>
            <a:ext cx="5251200" cy="18979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>
              <a:defRPr sz="2800"/>
            </a:pPr>
            <a:r>
              <a:rPr lang="ko-KR" altLang="en-US" sz="2000" b="1" dirty="0"/>
              <a:t>CLASS</a:t>
            </a:r>
            <a:endParaRPr lang="ko-KR" b="1"/>
          </a:p>
          <a:p>
            <a:pPr>
              <a:defRPr sz="2800"/>
            </a:pPr>
            <a:r>
              <a:rPr sz="2000" dirty="0"/>
              <a:t>CrewDao.java</a:t>
            </a:r>
          </a:p>
          <a:p>
            <a:pPr>
              <a:defRPr sz="2800"/>
            </a:pPr>
            <a:r>
              <a:rPr sz="2000" dirty="0"/>
              <a:t>CrewDto.java</a:t>
            </a:r>
          </a:p>
          <a:p>
            <a:pPr>
              <a:defRPr sz="2800"/>
            </a:pPr>
            <a:endParaRPr sz="2000" dirty="0"/>
          </a:p>
          <a:p>
            <a:pPr>
              <a:defRPr sz="2800"/>
            </a:pPr>
            <a:r>
              <a:rPr sz="2000" dirty="0" err="1"/>
              <a:t>addcrew.jsp</a:t>
            </a:r>
            <a:endParaRPr sz="2000" dirty="0"/>
          </a:p>
          <a:p>
            <a:pPr>
              <a:defRPr sz="2800"/>
            </a:pPr>
            <a:r>
              <a:rPr sz="2000" err="1"/>
              <a:t>addcrewAf.jsp</a:t>
            </a:r>
            <a:endParaRPr sz="2000"/>
          </a:p>
        </p:txBody>
      </p:sp>
      <p:sp>
        <p:nvSpPr>
          <p:cNvPr id="164" name="크루모집글을 등록할 수 있습니다. 모집글을 등록한 사람이 크루리더가 됩니다.…"/>
          <p:cNvSpPr txBox="1"/>
          <p:nvPr/>
        </p:nvSpPr>
        <p:spPr>
          <a:xfrm>
            <a:off x="168638" y="4041288"/>
            <a:ext cx="12028934" cy="28212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endParaRPr lang="ko-KR" altLang="en-US" dirty="0"/>
          </a:p>
          <a:p>
            <a:r>
              <a:rPr lang="ko-KR" altLang="en-US" b="1" dirty="0" err="1"/>
              <a:t>크루모집글</a:t>
            </a:r>
            <a:r>
              <a:rPr lang="ko-KR" altLang="en-US" b="1" dirty="0"/>
              <a:t> 등록페이지</a:t>
            </a:r>
          </a:p>
          <a:p>
            <a:endParaRPr lang="ko-KR"/>
          </a:p>
          <a:p>
            <a:pPr algn="l"/>
            <a:r>
              <a:rPr dirty="0" err="1"/>
              <a:t>크루모집글을</a:t>
            </a:r>
            <a:r>
              <a:rPr dirty="0"/>
              <a:t> </a:t>
            </a:r>
            <a:r>
              <a:rPr dirty="0" err="1"/>
              <a:t>등록할</a:t>
            </a:r>
            <a:r>
              <a:rPr dirty="0"/>
              <a:t> 수 </a:t>
            </a:r>
            <a:r>
              <a:rPr dirty="0" err="1"/>
              <a:t>있습니다</a:t>
            </a:r>
            <a:r>
              <a:rPr dirty="0"/>
              <a:t>. </a:t>
            </a:r>
            <a:r>
              <a:rPr dirty="0" err="1"/>
              <a:t>모집글을</a:t>
            </a:r>
            <a:r>
              <a:rPr dirty="0"/>
              <a:t> </a:t>
            </a:r>
            <a:r>
              <a:rPr dirty="0" err="1"/>
              <a:t>등록한</a:t>
            </a:r>
            <a:r>
              <a:rPr dirty="0"/>
              <a:t> </a:t>
            </a:r>
            <a:r>
              <a:rPr dirty="0" err="1"/>
              <a:t>사람이</a:t>
            </a:r>
            <a:r>
              <a:rPr dirty="0"/>
              <a:t> </a:t>
            </a:r>
            <a:r>
              <a:rPr dirty="0" err="1"/>
              <a:t>크루리더가</a:t>
            </a:r>
            <a:r>
              <a:rPr dirty="0"/>
              <a:t> </a:t>
            </a:r>
            <a:r>
              <a:rPr dirty="0" err="1"/>
              <a:t>됩니다</a:t>
            </a:r>
            <a:r>
              <a:rPr dirty="0"/>
              <a:t>.</a:t>
            </a:r>
          </a:p>
          <a:p>
            <a:pPr algn="l"/>
            <a:r>
              <a:rPr dirty="0" err="1"/>
              <a:t>모집유형은</a:t>
            </a:r>
            <a:r>
              <a:rPr dirty="0"/>
              <a:t> </a:t>
            </a:r>
            <a:r>
              <a:rPr dirty="0" err="1"/>
              <a:t>정기모임과</a:t>
            </a:r>
            <a:r>
              <a:rPr dirty="0"/>
              <a:t> </a:t>
            </a:r>
            <a:r>
              <a:rPr dirty="0" err="1"/>
              <a:t>일일모임으로</a:t>
            </a:r>
            <a:r>
              <a:rPr dirty="0"/>
              <a:t> </a:t>
            </a:r>
            <a:r>
              <a:rPr dirty="0" err="1"/>
              <a:t>나뉘며</a:t>
            </a:r>
            <a:r>
              <a:rPr dirty="0"/>
              <a:t>, </a:t>
            </a:r>
            <a:r>
              <a:rPr dirty="0" err="1"/>
              <a:t>정기모임의</a:t>
            </a:r>
            <a:r>
              <a:rPr dirty="0"/>
              <a:t> </a:t>
            </a:r>
            <a:r>
              <a:rPr dirty="0" err="1"/>
              <a:t>일정은</a:t>
            </a:r>
            <a:r>
              <a:rPr dirty="0"/>
              <a:t> </a:t>
            </a:r>
            <a:r>
              <a:rPr dirty="0" err="1"/>
              <a:t>그룹커뮤니티를</a:t>
            </a:r>
            <a:r>
              <a:rPr dirty="0"/>
              <a:t> </a:t>
            </a:r>
            <a:r>
              <a:rPr dirty="0" err="1"/>
              <a:t>통해</a:t>
            </a:r>
            <a:r>
              <a:rPr dirty="0"/>
              <a:t> </a:t>
            </a:r>
            <a:r>
              <a:rPr dirty="0" err="1"/>
              <a:t>관리할</a:t>
            </a:r>
            <a:r>
              <a:rPr dirty="0"/>
              <a:t> 수 </a:t>
            </a:r>
            <a:r>
              <a:rPr dirty="0" err="1"/>
              <a:t>있습니다</a:t>
            </a:r>
            <a:r>
              <a:rPr dirty="0"/>
              <a:t>.</a:t>
            </a:r>
          </a:p>
          <a:p>
            <a:pPr algn="l"/>
            <a:r>
              <a:rPr dirty="0" err="1"/>
              <a:t>일일모임을</a:t>
            </a:r>
            <a:r>
              <a:rPr dirty="0"/>
              <a:t> </a:t>
            </a:r>
            <a:r>
              <a:rPr dirty="0" err="1"/>
              <a:t>선택하면</a:t>
            </a:r>
            <a:r>
              <a:rPr dirty="0"/>
              <a:t> </a:t>
            </a:r>
            <a:r>
              <a:rPr dirty="0" err="1"/>
              <a:t>모임일정을</a:t>
            </a:r>
            <a:r>
              <a:rPr dirty="0"/>
              <a:t> </a:t>
            </a:r>
            <a:r>
              <a:rPr dirty="0" err="1"/>
              <a:t>날짜와</a:t>
            </a:r>
            <a:r>
              <a:rPr dirty="0"/>
              <a:t> </a:t>
            </a:r>
            <a:r>
              <a:rPr dirty="0" err="1"/>
              <a:t>시간을</a:t>
            </a:r>
            <a:r>
              <a:rPr dirty="0"/>
              <a:t> </a:t>
            </a:r>
            <a:r>
              <a:rPr dirty="0" err="1"/>
              <a:t>선택해서</a:t>
            </a:r>
            <a:r>
              <a:rPr dirty="0"/>
              <a:t> </a:t>
            </a:r>
            <a:r>
              <a:rPr dirty="0" err="1"/>
              <a:t>등록할</a:t>
            </a:r>
            <a:r>
              <a:rPr dirty="0"/>
              <a:t> 수 </a:t>
            </a:r>
            <a:r>
              <a:rPr dirty="0" err="1"/>
              <a:t>있으며</a:t>
            </a:r>
            <a:r>
              <a:rPr dirty="0"/>
              <a:t>, </a:t>
            </a:r>
            <a:r>
              <a:rPr dirty="0" err="1"/>
              <a:t>모임장소는</a:t>
            </a:r>
            <a:r>
              <a:rPr dirty="0"/>
              <a:t> </a:t>
            </a:r>
            <a:r>
              <a:rPr dirty="0" err="1"/>
              <a:t>주소를</a:t>
            </a:r>
            <a:r>
              <a:rPr dirty="0"/>
              <a:t> </a:t>
            </a:r>
            <a:r>
              <a:rPr dirty="0" err="1"/>
              <a:t>입력하면</a:t>
            </a:r>
            <a:r>
              <a:rPr dirty="0"/>
              <a:t> </a:t>
            </a:r>
            <a:r>
              <a:rPr dirty="0" err="1"/>
              <a:t>해당</a:t>
            </a:r>
            <a:r>
              <a:rPr dirty="0"/>
              <a:t> </a:t>
            </a:r>
            <a:r>
              <a:rPr dirty="0" err="1"/>
              <a:t>장소에</a:t>
            </a:r>
            <a:endParaRPr/>
          </a:p>
          <a:p>
            <a:r>
              <a:rPr dirty="0"/>
              <a:t>마커가 생성되며 모임장소라는 표시와 주소가 보여지게 됩니다. 그룹인원은 제한을 두지 않을 수도 있고</a:t>
            </a:r>
            <a:r>
              <a:rPr lang="ko-KR" dirty="0"/>
              <a:t> </a:t>
            </a:r>
          </a:p>
          <a:p>
            <a:pPr algn="l"/>
            <a:r>
              <a:rPr dirty="0" err="1"/>
              <a:t>인원</a:t>
            </a:r>
            <a:r>
              <a:rPr dirty="0"/>
              <a:t> </a:t>
            </a:r>
            <a:r>
              <a:rPr dirty="0" err="1"/>
              <a:t>제한을</a:t>
            </a:r>
            <a:r>
              <a:rPr dirty="0"/>
              <a:t> 할 </a:t>
            </a:r>
            <a:r>
              <a:rPr dirty="0" err="1"/>
              <a:t>수도</a:t>
            </a:r>
            <a:r>
              <a:rPr dirty="0"/>
              <a:t> </a:t>
            </a:r>
            <a:r>
              <a:rPr dirty="0" err="1"/>
              <a:t>있습니다</a:t>
            </a:r>
            <a:r>
              <a:rPr dirty="0"/>
              <a:t>.</a:t>
            </a:r>
            <a:endParaRPr/>
          </a:p>
          <a:p>
            <a:pPr algn="l"/>
            <a:r>
              <a:rPr dirty="0" err="1"/>
              <a:t>모집글을</a:t>
            </a:r>
            <a:r>
              <a:rPr dirty="0"/>
              <a:t> </a:t>
            </a:r>
            <a:r>
              <a:rPr dirty="0" err="1"/>
              <a:t>등록하면</a:t>
            </a:r>
            <a:r>
              <a:rPr dirty="0"/>
              <a:t> </a:t>
            </a:r>
            <a:r>
              <a:rPr dirty="0" err="1"/>
              <a:t>자동으로</a:t>
            </a:r>
            <a:r>
              <a:rPr dirty="0"/>
              <a:t> </a:t>
            </a:r>
            <a:r>
              <a:rPr dirty="0" err="1"/>
              <a:t>리더는</a:t>
            </a:r>
            <a:r>
              <a:rPr dirty="0"/>
              <a:t> </a:t>
            </a:r>
            <a:r>
              <a:rPr dirty="0" err="1"/>
              <a:t>크루멤버가</a:t>
            </a:r>
            <a:r>
              <a:rPr dirty="0"/>
              <a:t> </a:t>
            </a:r>
            <a:r>
              <a:rPr dirty="0" err="1"/>
              <a:t>되어</a:t>
            </a:r>
            <a:r>
              <a:rPr dirty="0"/>
              <a:t> </a:t>
            </a:r>
            <a:r>
              <a:rPr dirty="0" err="1"/>
              <a:t>참여인원에</a:t>
            </a:r>
            <a:r>
              <a:rPr dirty="0"/>
              <a:t> </a:t>
            </a:r>
            <a:r>
              <a:rPr dirty="0" err="1"/>
              <a:t>표시되게</a:t>
            </a:r>
            <a:r>
              <a:rPr dirty="0"/>
              <a:t> </a:t>
            </a:r>
            <a:r>
              <a:rPr dirty="0" err="1"/>
              <a:t>됩니다</a:t>
            </a:r>
            <a:r>
              <a:rPr dirty="0"/>
              <a:t>.</a:t>
            </a:r>
          </a:p>
          <a:p>
            <a:endParaRPr dirty="0"/>
          </a:p>
        </p:txBody>
      </p:sp>
      <p:pic>
        <p:nvPicPr>
          <p:cNvPr id="165" name="이미지 갤러리" descr="이미지 갤러리"/>
          <p:cNvPicPr>
            <a:picLocks noChangeAspect="1"/>
          </p:cNvPicPr>
          <p:nvPr/>
        </p:nvPicPr>
        <p:blipFill>
          <a:blip r:embed="rId2"/>
          <a:srcRect b="6866"/>
          <a:stretch>
            <a:fillRect/>
          </a:stretch>
        </p:blipFill>
        <p:spPr>
          <a:xfrm>
            <a:off x="4954" y="4482"/>
            <a:ext cx="6799099" cy="4166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이미지 갤러리" descr="이미지 갤러리"/>
          <p:cNvPicPr>
            <a:picLocks noChangeAspect="1"/>
          </p:cNvPicPr>
          <p:nvPr/>
        </p:nvPicPr>
        <p:blipFill>
          <a:blip r:embed="rId3"/>
          <a:srcRect t="1255" b="1255"/>
          <a:stretch>
            <a:fillRect/>
          </a:stretch>
        </p:blipFill>
        <p:spPr>
          <a:xfrm>
            <a:off x="9766301" y="2561382"/>
            <a:ext cx="2346624" cy="2545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이미지 갤러리" descr="이미지 갤러리"/>
          <p:cNvPicPr>
            <a:picLocks noChangeAspect="1"/>
          </p:cNvPicPr>
          <p:nvPr/>
        </p:nvPicPr>
        <p:blipFill>
          <a:blip r:embed="rId4"/>
          <a:srcRect t="4567" b="4567"/>
          <a:stretch>
            <a:fillRect/>
          </a:stretch>
        </p:blipFill>
        <p:spPr>
          <a:xfrm>
            <a:off x="7462157" y="3156867"/>
            <a:ext cx="2209652" cy="9506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9733328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DB"/>
          <p:cNvSpPr txBox="1"/>
          <p:nvPr/>
        </p:nvSpPr>
        <p:spPr>
          <a:xfrm>
            <a:off x="9500503" y="2399471"/>
            <a:ext cx="423193" cy="3590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rPr sz="2000" dirty="0"/>
              <a:t>DB</a:t>
            </a:r>
          </a:p>
        </p:txBody>
      </p:sp>
      <p:sp>
        <p:nvSpPr>
          <p:cNvPr id="171" name="CrewDao.java…"/>
          <p:cNvSpPr txBox="1"/>
          <p:nvPr/>
        </p:nvSpPr>
        <p:spPr>
          <a:xfrm>
            <a:off x="6892122" y="-55442"/>
            <a:ext cx="5237593" cy="3129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5400" tIns="25400" rIns="25400" bIns="25400" anchor="ctr">
            <a:spAutoFit/>
          </a:bodyPr>
          <a:lstStyle/>
          <a:p>
            <a:pPr>
              <a:defRPr sz="2800"/>
            </a:pPr>
            <a:r>
              <a:rPr lang="ko-KR" altLang="en-US" sz="2000" b="1" dirty="0"/>
              <a:t>CLASS</a:t>
            </a:r>
            <a:endParaRPr lang="ko-KR" b="1"/>
          </a:p>
          <a:p>
            <a:pPr>
              <a:defRPr sz="2800"/>
            </a:pPr>
            <a:r>
              <a:rPr sz="2000" dirty="0"/>
              <a:t>CrewDao.java</a:t>
            </a:r>
            <a:endParaRPr lang="ko-KR" altLang="en-US" sz="2000" dirty="0"/>
          </a:p>
          <a:p>
            <a:pPr>
              <a:defRPr sz="2800"/>
            </a:pPr>
            <a:r>
              <a:rPr sz="2000" dirty="0"/>
              <a:t>CrewDto.java</a:t>
            </a:r>
          </a:p>
          <a:p>
            <a:pPr>
              <a:defRPr sz="2800"/>
            </a:pPr>
            <a:r>
              <a:rPr sz="2000" dirty="0"/>
              <a:t>FileDelete.java</a:t>
            </a:r>
          </a:p>
          <a:p>
            <a:pPr>
              <a:defRPr sz="2800"/>
            </a:pPr>
            <a:r>
              <a:rPr sz="2000" dirty="0" err="1"/>
              <a:t>crewdetail.jsp</a:t>
            </a:r>
            <a:endParaRPr sz="2000" dirty="0"/>
          </a:p>
          <a:p>
            <a:pPr>
              <a:defRPr sz="2800"/>
            </a:pPr>
            <a:r>
              <a:rPr sz="2000" dirty="0" err="1"/>
              <a:t>crewmodify.jsp</a:t>
            </a:r>
            <a:endParaRPr sz="2000" dirty="0"/>
          </a:p>
          <a:p>
            <a:pPr>
              <a:defRPr sz="2800"/>
            </a:pPr>
            <a:r>
              <a:rPr sz="2000" dirty="0" err="1"/>
              <a:t>crewmodiAf.jsp</a:t>
            </a:r>
            <a:endParaRPr sz="2000" dirty="0"/>
          </a:p>
          <a:p>
            <a:pPr>
              <a:defRPr sz="2800"/>
            </a:pPr>
            <a:r>
              <a:rPr sz="2000" err="1"/>
              <a:t>crewdelAf.jsp</a:t>
            </a:r>
            <a:endParaRPr sz="2000"/>
          </a:p>
          <a:p>
            <a:pPr>
              <a:defRPr sz="2800"/>
            </a:pPr>
            <a:r>
              <a:rPr sz="2000" err="1"/>
              <a:t>crewjoin.jsp</a:t>
            </a:r>
            <a:endParaRPr sz="2000"/>
          </a:p>
          <a:p>
            <a:pPr>
              <a:defRPr sz="2800"/>
            </a:pPr>
            <a:r>
              <a:rPr sz="2000" err="1"/>
              <a:t>crewdrop.jsp</a:t>
            </a:r>
            <a:endParaRPr sz="2000"/>
          </a:p>
        </p:txBody>
      </p:sp>
      <p:pic>
        <p:nvPicPr>
          <p:cNvPr id="172" name="이미지 갤러리" descr="이미지 갤러리"/>
          <p:cNvPicPr>
            <a:picLocks noChangeAspect="1"/>
          </p:cNvPicPr>
          <p:nvPr/>
        </p:nvPicPr>
        <p:blipFill>
          <a:blip r:embed="rId2"/>
          <a:srcRect t="782" b="782"/>
          <a:stretch>
            <a:fillRect/>
          </a:stretch>
        </p:blipFill>
        <p:spPr>
          <a:xfrm>
            <a:off x="3140" y="72170"/>
            <a:ext cx="6456215" cy="371935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크루리더는 수정, 삭제버튼과 커뮤니티로 이동할 수 있는 버튼을 볼 수 있습니다.…"/>
          <p:cNvSpPr txBox="1"/>
          <p:nvPr/>
        </p:nvSpPr>
        <p:spPr>
          <a:xfrm>
            <a:off x="6517" y="4591336"/>
            <a:ext cx="12195646" cy="2267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r>
              <a:rPr lang="ko-KR" altLang="en-US" b="1" dirty="0" err="1"/>
              <a:t>크루정보</a:t>
            </a:r>
            <a:r>
              <a:rPr lang="ko-KR" altLang="en-US" b="1" dirty="0"/>
              <a:t> 페이지</a:t>
            </a:r>
          </a:p>
          <a:p>
            <a:endParaRPr lang="ko-KR" dirty="0"/>
          </a:p>
          <a:p>
            <a:r>
              <a:rPr dirty="0" err="1"/>
              <a:t>크루리더는</a:t>
            </a:r>
            <a:r>
              <a:rPr dirty="0"/>
              <a:t> </a:t>
            </a:r>
            <a:r>
              <a:rPr dirty="0" err="1"/>
              <a:t>수정</a:t>
            </a:r>
            <a:r>
              <a:rPr dirty="0"/>
              <a:t>, </a:t>
            </a:r>
            <a:r>
              <a:rPr dirty="0" err="1"/>
              <a:t>삭제버튼과</a:t>
            </a:r>
            <a:r>
              <a:rPr dirty="0"/>
              <a:t> </a:t>
            </a:r>
            <a:r>
              <a:rPr dirty="0" err="1"/>
              <a:t>커뮤니티로</a:t>
            </a:r>
            <a:r>
              <a:rPr dirty="0"/>
              <a:t> </a:t>
            </a:r>
            <a:r>
              <a:rPr dirty="0" err="1"/>
              <a:t>이동할</a:t>
            </a:r>
            <a:r>
              <a:rPr dirty="0"/>
              <a:t> 수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버튼을</a:t>
            </a:r>
            <a:r>
              <a:rPr dirty="0"/>
              <a:t> 볼 수 </a:t>
            </a:r>
            <a:r>
              <a:rPr dirty="0" err="1"/>
              <a:t>있습니다</a:t>
            </a:r>
            <a:r>
              <a:rPr dirty="0"/>
              <a:t>.</a:t>
            </a:r>
            <a:r>
              <a:rPr lang="ko-KR" dirty="0"/>
              <a:t> </a:t>
            </a:r>
            <a:endParaRPr dirty="0"/>
          </a:p>
          <a:p>
            <a:pPr algn="l"/>
            <a:r>
              <a:rPr dirty="0" err="1"/>
              <a:t>크루에</a:t>
            </a:r>
            <a:r>
              <a:rPr dirty="0"/>
              <a:t> </a:t>
            </a:r>
            <a:r>
              <a:rPr dirty="0" err="1"/>
              <a:t>참여중인</a:t>
            </a:r>
            <a:r>
              <a:rPr dirty="0"/>
              <a:t> </a:t>
            </a:r>
            <a:r>
              <a:rPr dirty="0" err="1"/>
              <a:t>유저는</a:t>
            </a:r>
            <a:r>
              <a:rPr dirty="0"/>
              <a:t> </a:t>
            </a:r>
            <a:r>
              <a:rPr dirty="0" err="1"/>
              <a:t>커뮤니티</a:t>
            </a:r>
            <a:r>
              <a:rPr dirty="0"/>
              <a:t> </a:t>
            </a:r>
            <a:r>
              <a:rPr dirty="0" err="1"/>
              <a:t>이동버튼과</a:t>
            </a:r>
            <a:r>
              <a:rPr dirty="0"/>
              <a:t> </a:t>
            </a:r>
            <a:r>
              <a:rPr dirty="0" err="1"/>
              <a:t>탈퇴하기</a:t>
            </a:r>
            <a:r>
              <a:rPr dirty="0"/>
              <a:t> </a:t>
            </a:r>
            <a:r>
              <a:rPr dirty="0" err="1"/>
              <a:t>버튼을</a:t>
            </a:r>
            <a:r>
              <a:rPr dirty="0"/>
              <a:t> 볼 수 </a:t>
            </a:r>
            <a:r>
              <a:rPr dirty="0" err="1"/>
              <a:t>있고</a:t>
            </a:r>
            <a:r>
              <a:rPr dirty="0"/>
              <a:t>, </a:t>
            </a:r>
            <a:r>
              <a:rPr dirty="0" err="1"/>
              <a:t>크루에</a:t>
            </a:r>
            <a:r>
              <a:rPr dirty="0"/>
              <a:t> </a:t>
            </a:r>
            <a:r>
              <a:rPr dirty="0" err="1"/>
              <a:t>참여하지</a:t>
            </a:r>
            <a:r>
              <a:rPr dirty="0"/>
              <a:t> </a:t>
            </a:r>
            <a:r>
              <a:rPr dirty="0" err="1"/>
              <a:t>않은</a:t>
            </a:r>
            <a:r>
              <a:rPr dirty="0"/>
              <a:t> </a:t>
            </a:r>
            <a:r>
              <a:rPr dirty="0" err="1"/>
              <a:t>유저는</a:t>
            </a:r>
            <a:endParaRPr/>
          </a:p>
          <a:p>
            <a:r>
              <a:rPr dirty="0" err="1"/>
              <a:t>참여하기</a:t>
            </a:r>
            <a:r>
              <a:rPr dirty="0"/>
              <a:t> </a:t>
            </a:r>
            <a:r>
              <a:rPr dirty="0" err="1"/>
              <a:t>버튼을</a:t>
            </a:r>
            <a:r>
              <a:rPr dirty="0"/>
              <a:t> 볼 수 </a:t>
            </a:r>
            <a:r>
              <a:rPr dirty="0" err="1"/>
              <a:t>있습니다</a:t>
            </a:r>
            <a:r>
              <a:rPr dirty="0"/>
              <a:t>.</a:t>
            </a:r>
            <a:r>
              <a:rPr lang="ko-KR" dirty="0"/>
              <a:t> </a:t>
            </a:r>
          </a:p>
          <a:p>
            <a:pPr algn="l"/>
            <a:r>
              <a:rPr dirty="0" err="1"/>
              <a:t>참여하기를</a:t>
            </a:r>
            <a:r>
              <a:rPr dirty="0"/>
              <a:t> </a:t>
            </a:r>
            <a:r>
              <a:rPr dirty="0" err="1"/>
              <a:t>누르면</a:t>
            </a:r>
            <a:r>
              <a:rPr dirty="0"/>
              <a:t> </a:t>
            </a:r>
            <a:r>
              <a:rPr dirty="0" err="1"/>
              <a:t>해당크루의</a:t>
            </a:r>
            <a:r>
              <a:rPr dirty="0"/>
              <a:t> </a:t>
            </a:r>
            <a:r>
              <a:rPr dirty="0" err="1"/>
              <a:t>멤버가</a:t>
            </a:r>
            <a:r>
              <a:rPr dirty="0"/>
              <a:t> </a:t>
            </a:r>
            <a:r>
              <a:rPr dirty="0" err="1"/>
              <a:t>되어</a:t>
            </a:r>
            <a:r>
              <a:rPr dirty="0"/>
              <a:t> </a:t>
            </a:r>
            <a:r>
              <a:rPr dirty="0" err="1"/>
              <a:t>참여인원이</a:t>
            </a:r>
            <a:r>
              <a:rPr dirty="0"/>
              <a:t> </a:t>
            </a:r>
            <a:r>
              <a:rPr dirty="0" err="1"/>
              <a:t>증가하게되고</a:t>
            </a:r>
            <a:r>
              <a:rPr dirty="0"/>
              <a:t>,</a:t>
            </a:r>
            <a:r>
              <a:rPr lang="ko-KR" dirty="0"/>
              <a:t> </a:t>
            </a:r>
            <a:r>
              <a:rPr dirty="0" err="1"/>
              <a:t>탈퇴하기를</a:t>
            </a:r>
            <a:r>
              <a:rPr dirty="0"/>
              <a:t> </a:t>
            </a:r>
            <a:r>
              <a:rPr dirty="0" err="1"/>
              <a:t>누르면</a:t>
            </a:r>
            <a:r>
              <a:rPr dirty="0"/>
              <a:t> </a:t>
            </a:r>
            <a:r>
              <a:rPr dirty="0" err="1"/>
              <a:t>참여인원이</a:t>
            </a:r>
            <a:r>
              <a:rPr dirty="0"/>
              <a:t> </a:t>
            </a:r>
            <a:r>
              <a:rPr dirty="0" err="1"/>
              <a:t>줄어들게</a:t>
            </a:r>
            <a:r>
              <a:rPr dirty="0"/>
              <a:t> </a:t>
            </a:r>
            <a:r>
              <a:rPr dirty="0" err="1"/>
              <a:t>됩니다</a:t>
            </a:r>
            <a:r>
              <a:rPr dirty="0"/>
              <a:t>.</a:t>
            </a:r>
          </a:p>
          <a:p>
            <a:pPr algn="l"/>
            <a:r>
              <a:rPr dirty="0" err="1"/>
              <a:t>크루리더가</a:t>
            </a:r>
            <a:r>
              <a:rPr dirty="0"/>
              <a:t> </a:t>
            </a:r>
            <a:r>
              <a:rPr dirty="0" err="1"/>
              <a:t>크루를</a:t>
            </a:r>
            <a:r>
              <a:rPr dirty="0"/>
              <a:t> </a:t>
            </a:r>
            <a:r>
              <a:rPr dirty="0" err="1"/>
              <a:t>삭제하게</a:t>
            </a:r>
            <a:r>
              <a:rPr dirty="0"/>
              <a:t> </a:t>
            </a:r>
            <a:r>
              <a:rPr dirty="0" err="1"/>
              <a:t>되면</a:t>
            </a:r>
            <a:r>
              <a:rPr dirty="0"/>
              <a:t> </a:t>
            </a:r>
            <a:r>
              <a:rPr dirty="0" err="1"/>
              <a:t>해당크루에</a:t>
            </a:r>
            <a:r>
              <a:rPr dirty="0"/>
              <a:t> </a:t>
            </a:r>
            <a:r>
              <a:rPr dirty="0" err="1"/>
              <a:t>참여하고</a:t>
            </a:r>
            <a:r>
              <a:rPr dirty="0"/>
              <a:t>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유저는</a:t>
            </a:r>
            <a:r>
              <a:rPr dirty="0"/>
              <a:t> </a:t>
            </a:r>
            <a:r>
              <a:rPr dirty="0" err="1"/>
              <a:t>모두</a:t>
            </a:r>
            <a:r>
              <a:rPr dirty="0"/>
              <a:t> </a:t>
            </a:r>
            <a:r>
              <a:rPr dirty="0" err="1"/>
              <a:t>자동으로</a:t>
            </a:r>
            <a:r>
              <a:rPr dirty="0"/>
              <a:t> </a:t>
            </a:r>
            <a:r>
              <a:rPr dirty="0" err="1"/>
              <a:t>탈퇴됩니다</a:t>
            </a:r>
            <a:r>
              <a:rPr dirty="0"/>
              <a:t>.</a:t>
            </a:r>
          </a:p>
          <a:p>
            <a:pPr algn="l"/>
            <a:r>
              <a:rPr dirty="0" err="1"/>
              <a:t>크루</a:t>
            </a:r>
            <a:r>
              <a:rPr dirty="0"/>
              <a:t> </a:t>
            </a:r>
            <a:r>
              <a:rPr dirty="0" err="1"/>
              <a:t>커뮤니티에서는</a:t>
            </a:r>
            <a:r>
              <a:rPr dirty="0"/>
              <a:t> </a:t>
            </a:r>
            <a:r>
              <a:rPr dirty="0" err="1"/>
              <a:t>해당</a:t>
            </a:r>
            <a:r>
              <a:rPr dirty="0"/>
              <a:t> </a:t>
            </a:r>
            <a:r>
              <a:rPr dirty="0" err="1"/>
              <a:t>크루의</a:t>
            </a:r>
            <a:r>
              <a:rPr dirty="0"/>
              <a:t> </a:t>
            </a:r>
            <a:r>
              <a:rPr dirty="0" err="1"/>
              <a:t>일정을</a:t>
            </a:r>
            <a:r>
              <a:rPr dirty="0"/>
              <a:t> </a:t>
            </a:r>
            <a:r>
              <a:rPr dirty="0" err="1"/>
              <a:t>관리할</a:t>
            </a:r>
            <a:r>
              <a:rPr dirty="0"/>
              <a:t> 수 </a:t>
            </a:r>
            <a:r>
              <a:rPr dirty="0" err="1"/>
              <a:t>있는</a:t>
            </a:r>
            <a:r>
              <a:rPr dirty="0"/>
              <a:t> </a:t>
            </a:r>
            <a:r>
              <a:rPr dirty="0" err="1"/>
              <a:t>캘린더</a:t>
            </a:r>
            <a:r>
              <a:rPr dirty="0"/>
              <a:t>, </a:t>
            </a:r>
            <a:r>
              <a:rPr dirty="0" err="1"/>
              <a:t>크루게시판</a:t>
            </a:r>
            <a:r>
              <a:rPr dirty="0"/>
              <a:t>, </a:t>
            </a:r>
            <a:r>
              <a:rPr dirty="0" err="1"/>
              <a:t>채팅기능을</a:t>
            </a:r>
            <a:r>
              <a:rPr dirty="0"/>
              <a:t> </a:t>
            </a:r>
            <a:r>
              <a:rPr dirty="0" err="1"/>
              <a:t>사용할</a:t>
            </a:r>
            <a:r>
              <a:rPr dirty="0"/>
              <a:t> 수 </a:t>
            </a:r>
            <a:r>
              <a:rPr dirty="0" err="1"/>
              <a:t>있습니다</a:t>
            </a:r>
            <a:r>
              <a:rPr dirty="0"/>
              <a:t>.</a:t>
            </a:r>
          </a:p>
        </p:txBody>
      </p:sp>
      <p:pic>
        <p:nvPicPr>
          <p:cNvPr id="175" name="이미지 갤러리" descr="이미지 갤러리"/>
          <p:cNvPicPr>
            <a:picLocks noChangeAspect="1"/>
          </p:cNvPicPr>
          <p:nvPr/>
        </p:nvPicPr>
        <p:blipFill>
          <a:blip r:embed="rId3"/>
          <a:srcRect t="1255" b="1255"/>
          <a:stretch>
            <a:fillRect/>
          </a:stretch>
        </p:blipFill>
        <p:spPr>
          <a:xfrm>
            <a:off x="9737272" y="2826526"/>
            <a:ext cx="2346624" cy="2545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이미지 갤러리" descr="이미지 갤러리"/>
          <p:cNvPicPr>
            <a:picLocks noChangeAspect="1"/>
          </p:cNvPicPr>
          <p:nvPr/>
        </p:nvPicPr>
        <p:blipFill>
          <a:blip r:embed="rId4"/>
          <a:srcRect t="4567" b="4567"/>
          <a:stretch>
            <a:fillRect/>
          </a:stretch>
        </p:blipFill>
        <p:spPr>
          <a:xfrm>
            <a:off x="7583716" y="3494974"/>
            <a:ext cx="2209652" cy="950667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5503146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DB"/>
          <p:cNvSpPr txBox="1"/>
          <p:nvPr/>
        </p:nvSpPr>
        <p:spPr>
          <a:xfrm>
            <a:off x="9254668" y="2875937"/>
            <a:ext cx="605935" cy="5129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>
              <a:defRPr sz="3000" b="1"/>
            </a:lvl1pPr>
          </a:lstStyle>
          <a:p>
            <a:r>
              <a:t>DB</a:t>
            </a:r>
          </a:p>
        </p:txBody>
      </p:sp>
      <p:sp>
        <p:nvSpPr>
          <p:cNvPr id="180" name="ChatDto.java…"/>
          <p:cNvSpPr txBox="1"/>
          <p:nvPr/>
        </p:nvSpPr>
        <p:spPr>
          <a:xfrm>
            <a:off x="7366664" y="199987"/>
            <a:ext cx="4516415" cy="2513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/>
          <a:p>
            <a:pPr>
              <a:defRPr sz="2800"/>
            </a:pPr>
            <a:r>
              <a:rPr lang="ko-KR" altLang="en-US" sz="2000" b="1" dirty="0"/>
              <a:t>CLASS</a:t>
            </a:r>
          </a:p>
          <a:p>
            <a:pPr>
              <a:defRPr sz="2800"/>
            </a:pPr>
            <a:endParaRPr lang="ko-KR" altLang="en-US" sz="2000" dirty="0"/>
          </a:p>
          <a:p>
            <a:pPr>
              <a:defRPr sz="2800"/>
            </a:pPr>
            <a:r>
              <a:rPr sz="2000" dirty="0"/>
              <a:t>ChatDto.java</a:t>
            </a:r>
          </a:p>
          <a:p>
            <a:pPr>
              <a:defRPr sz="2800"/>
            </a:pPr>
            <a:r>
              <a:rPr sz="2000" dirty="0"/>
              <a:t>CrewDao.java</a:t>
            </a:r>
          </a:p>
          <a:p>
            <a:pPr>
              <a:defRPr sz="2800"/>
            </a:pPr>
            <a:r>
              <a:rPr sz="2000" dirty="0"/>
              <a:t>HttpSessionConfig.java</a:t>
            </a:r>
          </a:p>
          <a:p>
            <a:pPr>
              <a:defRPr sz="2800"/>
            </a:pPr>
            <a:r>
              <a:rPr sz="2000" dirty="0"/>
              <a:t>WebCharServer.java</a:t>
            </a:r>
          </a:p>
          <a:p>
            <a:pPr>
              <a:defRPr sz="2800"/>
            </a:pPr>
            <a:r>
              <a:rPr sz="2000" dirty="0" err="1"/>
              <a:t>chatting.jsp</a:t>
            </a:r>
            <a:endParaRPr sz="2000" dirty="0"/>
          </a:p>
          <a:p>
            <a:pPr>
              <a:defRPr sz="2800"/>
            </a:pPr>
            <a:r>
              <a:rPr sz="2000" dirty="0" err="1"/>
              <a:t>chattingAf.jsp</a:t>
            </a:r>
            <a:endParaRPr sz="2000" dirty="0"/>
          </a:p>
        </p:txBody>
      </p:sp>
      <p:pic>
        <p:nvPicPr>
          <p:cNvPr id="181" name="이미지 갤러리" descr="이미지 갤러리"/>
          <p:cNvPicPr>
            <a:picLocks noChangeAspect="1"/>
          </p:cNvPicPr>
          <p:nvPr/>
        </p:nvPicPr>
        <p:blipFill>
          <a:blip r:embed="rId2"/>
          <a:srcRect l="1514" r="1514"/>
          <a:stretch>
            <a:fillRect/>
          </a:stretch>
        </p:blipFill>
        <p:spPr>
          <a:xfrm>
            <a:off x="-5025" y="543228"/>
            <a:ext cx="3453526" cy="3425734"/>
          </a:xfrm>
          <a:prstGeom prst="rect">
            <a:avLst/>
          </a:prstGeom>
          <a:ln w="12700">
            <a:miter lim="400000"/>
          </a:ln>
        </p:spPr>
      </p:pic>
      <p:sp>
        <p:nvSpPr>
          <p:cNvPr id="183" name="해당 크루의 멤버들끼리 채팅을 할 수 있습니다.…"/>
          <p:cNvSpPr txBox="1"/>
          <p:nvPr/>
        </p:nvSpPr>
        <p:spPr>
          <a:xfrm>
            <a:off x="104435" y="4166366"/>
            <a:ext cx="9408666" cy="22672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/>
          <a:p>
            <a:endParaRPr lang="ko-KR" altLang="en-US" dirty="0"/>
          </a:p>
          <a:p>
            <a:endParaRPr lang="ko-KR" dirty="0"/>
          </a:p>
          <a:p>
            <a:r>
              <a:rPr lang="ko-KR" altLang="en-US" b="1" dirty="0" err="1"/>
              <a:t>크루커뮤니티</a:t>
            </a:r>
            <a:r>
              <a:rPr lang="ko-KR" altLang="en-US" b="1" dirty="0"/>
              <a:t> 채팅</a:t>
            </a:r>
            <a:endParaRPr lang="ko-KR" b="1" dirty="0"/>
          </a:p>
          <a:p>
            <a:endParaRPr lang="ko-KR" dirty="0"/>
          </a:p>
          <a:p>
            <a:pPr algn="l"/>
            <a:r>
              <a:rPr dirty="0" err="1"/>
              <a:t>해당</a:t>
            </a:r>
            <a:r>
              <a:rPr dirty="0"/>
              <a:t> </a:t>
            </a:r>
            <a:r>
              <a:rPr dirty="0" err="1"/>
              <a:t>크루의</a:t>
            </a:r>
            <a:r>
              <a:rPr dirty="0"/>
              <a:t> </a:t>
            </a:r>
            <a:r>
              <a:rPr dirty="0" err="1"/>
              <a:t>멤버들끼리</a:t>
            </a:r>
            <a:r>
              <a:rPr dirty="0"/>
              <a:t> </a:t>
            </a:r>
            <a:r>
              <a:rPr dirty="0" err="1"/>
              <a:t>채팅을</a:t>
            </a:r>
            <a:r>
              <a:rPr dirty="0"/>
              <a:t> 할 수 </a:t>
            </a:r>
            <a:r>
              <a:rPr dirty="0" err="1"/>
              <a:t>있습니다</a:t>
            </a:r>
            <a:r>
              <a:rPr dirty="0"/>
              <a:t>.</a:t>
            </a:r>
            <a:endParaRPr/>
          </a:p>
          <a:p>
            <a:pPr algn="l"/>
            <a:r>
              <a:rPr dirty="0" err="1"/>
              <a:t>채팅내역은</a:t>
            </a:r>
            <a:r>
              <a:rPr dirty="0"/>
              <a:t> </a:t>
            </a:r>
            <a:r>
              <a:rPr dirty="0" err="1"/>
              <a:t>모두</a:t>
            </a:r>
            <a:r>
              <a:rPr dirty="0"/>
              <a:t> </a:t>
            </a:r>
            <a:r>
              <a:rPr dirty="0" err="1"/>
              <a:t>DB에</a:t>
            </a:r>
            <a:r>
              <a:rPr dirty="0"/>
              <a:t> </a:t>
            </a:r>
            <a:r>
              <a:rPr dirty="0" err="1"/>
              <a:t>저장되며</a:t>
            </a:r>
            <a:r>
              <a:rPr dirty="0"/>
              <a:t> </a:t>
            </a:r>
            <a:r>
              <a:rPr dirty="0" err="1"/>
              <a:t>이전의</a:t>
            </a:r>
            <a:r>
              <a:rPr dirty="0"/>
              <a:t> </a:t>
            </a:r>
            <a:r>
              <a:rPr dirty="0" err="1"/>
              <a:t>대화내용도</a:t>
            </a:r>
            <a:r>
              <a:rPr dirty="0"/>
              <a:t> </a:t>
            </a:r>
            <a:r>
              <a:rPr dirty="0" err="1"/>
              <a:t>모두</a:t>
            </a:r>
            <a:r>
              <a:rPr dirty="0"/>
              <a:t> 볼 수 </a:t>
            </a:r>
            <a:r>
              <a:rPr dirty="0" err="1"/>
              <a:t>있습니다</a:t>
            </a:r>
            <a:r>
              <a:rPr dirty="0"/>
              <a:t>.</a:t>
            </a:r>
          </a:p>
          <a:p>
            <a:pPr algn="l"/>
            <a:r>
              <a:rPr dirty="0"/>
              <a:t>Http </a:t>
            </a:r>
            <a:r>
              <a:rPr dirty="0" err="1"/>
              <a:t>Session을</a:t>
            </a:r>
            <a:r>
              <a:rPr dirty="0"/>
              <a:t> </a:t>
            </a:r>
            <a:r>
              <a:rPr dirty="0" err="1"/>
              <a:t>WebSocket과</a:t>
            </a:r>
            <a:r>
              <a:rPr dirty="0"/>
              <a:t> </a:t>
            </a:r>
            <a:r>
              <a:rPr dirty="0" err="1"/>
              <a:t>연결하여</a:t>
            </a:r>
            <a:r>
              <a:rPr dirty="0"/>
              <a:t> </a:t>
            </a:r>
            <a:r>
              <a:rPr dirty="0" err="1"/>
              <a:t>해당</a:t>
            </a:r>
            <a:r>
              <a:rPr dirty="0"/>
              <a:t> </a:t>
            </a:r>
            <a:r>
              <a:rPr dirty="0" err="1"/>
              <a:t>유저의</a:t>
            </a:r>
            <a:r>
              <a:rPr dirty="0"/>
              <a:t> </a:t>
            </a:r>
            <a:r>
              <a:rPr dirty="0" err="1"/>
              <a:t>닉네임을</a:t>
            </a:r>
            <a:r>
              <a:rPr dirty="0"/>
              <a:t> </a:t>
            </a:r>
            <a:r>
              <a:rPr dirty="0" err="1"/>
              <a:t>채팅에서</a:t>
            </a:r>
            <a:r>
              <a:rPr dirty="0"/>
              <a:t> </a:t>
            </a:r>
            <a:r>
              <a:rPr dirty="0" err="1"/>
              <a:t>사용할</a:t>
            </a:r>
            <a:r>
              <a:rPr dirty="0"/>
              <a:t> 수 </a:t>
            </a:r>
            <a:r>
              <a:rPr dirty="0" err="1"/>
              <a:t>있습니다</a:t>
            </a:r>
            <a:r>
              <a:rPr dirty="0"/>
              <a:t>.</a:t>
            </a:r>
          </a:p>
          <a:p>
            <a:pPr algn="l"/>
            <a:r>
              <a:rPr dirty="0" err="1"/>
              <a:t>채팅에</a:t>
            </a:r>
            <a:r>
              <a:rPr dirty="0"/>
              <a:t> </a:t>
            </a:r>
            <a:r>
              <a:rPr dirty="0" err="1"/>
              <a:t>참여중인</a:t>
            </a:r>
            <a:r>
              <a:rPr dirty="0"/>
              <a:t> </a:t>
            </a:r>
            <a:r>
              <a:rPr dirty="0" err="1"/>
              <a:t>인원을</a:t>
            </a:r>
            <a:r>
              <a:rPr dirty="0"/>
              <a:t> </a:t>
            </a:r>
            <a:r>
              <a:rPr dirty="0" err="1"/>
              <a:t>커뮤니티에서</a:t>
            </a:r>
            <a:r>
              <a:rPr dirty="0"/>
              <a:t> </a:t>
            </a:r>
            <a:r>
              <a:rPr dirty="0" err="1"/>
              <a:t>확인할</a:t>
            </a:r>
            <a:r>
              <a:rPr dirty="0"/>
              <a:t> 수 </a:t>
            </a:r>
            <a:r>
              <a:rPr dirty="0" err="1"/>
              <a:t>있습니다</a:t>
            </a:r>
            <a:r>
              <a:rPr dirty="0"/>
              <a:t>.</a:t>
            </a:r>
          </a:p>
        </p:txBody>
      </p:sp>
      <p:pic>
        <p:nvPicPr>
          <p:cNvPr id="184" name="이미지 갤러리" descr="이미지 갤러리"/>
          <p:cNvPicPr>
            <a:picLocks noChangeAspect="1"/>
          </p:cNvPicPr>
          <p:nvPr/>
        </p:nvPicPr>
        <p:blipFill>
          <a:blip r:embed="rId3"/>
          <a:srcRect l="430" r="430"/>
          <a:stretch>
            <a:fillRect/>
          </a:stretch>
        </p:blipFill>
        <p:spPr>
          <a:xfrm>
            <a:off x="3578599" y="544965"/>
            <a:ext cx="3515272" cy="32980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5" name="스크린샷 2021-07-05 오전 12.50.31.png" descr="스크린샷 2021-07-05 오전 12.50.31.png"/>
          <p:cNvPicPr>
            <a:picLocks noChangeAspect="1"/>
          </p:cNvPicPr>
          <p:nvPr/>
        </p:nvPicPr>
        <p:blipFill>
          <a:blip r:embed="rId4"/>
          <a:srcRect t="2301" b="2301"/>
          <a:stretch>
            <a:fillRect/>
          </a:stretch>
        </p:blipFill>
        <p:spPr>
          <a:xfrm>
            <a:off x="8527608" y="3431415"/>
            <a:ext cx="2188124" cy="158164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50596897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28A085E-1A6F-4352-B7F2-3177A2380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1289"/>
            <a:ext cx="8347262" cy="2024744"/>
          </a:xfrm>
          <a:prstGeom prst="rect">
            <a:avLst/>
          </a:prstGeom>
        </p:spPr>
      </p:pic>
      <p:pic>
        <p:nvPicPr>
          <p:cNvPr id="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626D8A76-DDE2-4FE0-8989-750B49491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9615" y="3514725"/>
            <a:ext cx="2457450" cy="2000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1C6A189-851E-4235-A25D-98CA56442E5A}"/>
              </a:ext>
            </a:extLst>
          </p:cNvPr>
          <p:cNvSpPr txBox="1"/>
          <p:nvPr/>
        </p:nvSpPr>
        <p:spPr>
          <a:xfrm>
            <a:off x="-68356" y="4205568"/>
            <a:ext cx="507682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400" dirty="0">
                <a:latin typeface="Helvetica"/>
                <a:ea typeface="맑은 고딕"/>
                <a:cs typeface="Helvetica"/>
              </a:rPr>
              <a:t>댓글기능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441B51-10E2-4FC3-A849-0A32071004FC}"/>
              </a:ext>
            </a:extLst>
          </p:cNvPr>
          <p:cNvSpPr txBox="1"/>
          <p:nvPr/>
        </p:nvSpPr>
        <p:spPr>
          <a:xfrm>
            <a:off x="8492938" y="406957"/>
            <a:ext cx="274320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 err="1">
                <a:latin typeface="Helvetica"/>
                <a:ea typeface="맑은 고딕"/>
                <a:cs typeface="Helvetica"/>
              </a:rPr>
              <a:t>Class</a:t>
            </a:r>
            <a:r>
              <a:rPr lang="ko-KR" altLang="en-US" b="1" dirty="0">
                <a:latin typeface="Helvetica"/>
                <a:ea typeface="맑은 고딕"/>
                <a:cs typeface="Helvetica"/>
              </a:rPr>
              <a:t> </a:t>
            </a:r>
            <a:r>
              <a:rPr lang="ko-KR" altLang="en-US" b="1" dirty="0" err="1">
                <a:latin typeface="Helvetica"/>
                <a:ea typeface="맑은 고딕"/>
                <a:cs typeface="Helvetica"/>
              </a:rPr>
              <a:t>Modeling</a:t>
            </a:r>
            <a:endParaRPr lang="ko-KR" altLang="en-US" b="1" dirty="0">
              <a:latin typeface="Helvetica"/>
              <a:ea typeface="맑은 고딕"/>
              <a:cs typeface="Helvetica"/>
            </a:endParaRPr>
          </a:p>
          <a:p>
            <a:endParaRPr lang="ko-KR" altLang="en-US" b="1" dirty="0">
              <a:latin typeface="Helvetica"/>
              <a:ea typeface="+mn-lt"/>
              <a:cs typeface="+mn-lt"/>
            </a:endParaRPr>
          </a:p>
          <a:p>
            <a:r>
              <a:rPr lang="ko-KR" dirty="0">
                <a:latin typeface="Helvetica"/>
                <a:ea typeface="+mn-lt"/>
                <a:cs typeface="+mn-lt"/>
              </a:rPr>
              <a:t>ComAddServlet.java</a:t>
            </a:r>
            <a:endParaRPr lang="ko-KR" altLang="en-US" b="1">
              <a:latin typeface="Helvetica"/>
              <a:ea typeface="+mn-lt"/>
              <a:cs typeface="+mn-lt"/>
            </a:endParaRPr>
          </a:p>
          <a:p>
            <a:r>
              <a:rPr lang="ko-KR" dirty="0">
                <a:latin typeface="Helvetica"/>
                <a:ea typeface="+mn-lt"/>
                <a:cs typeface="+mn-lt"/>
              </a:rPr>
              <a:t>ComListServlet.java</a:t>
            </a:r>
          </a:p>
          <a:p>
            <a:r>
              <a:rPr lang="ko-KR" dirty="0">
                <a:latin typeface="Helvetica"/>
                <a:ea typeface="+mn-lt"/>
                <a:cs typeface="+mn-lt"/>
              </a:rPr>
              <a:t>CommentDao.java</a:t>
            </a:r>
          </a:p>
          <a:p>
            <a:r>
              <a:rPr lang="ko-KR" dirty="0">
                <a:latin typeface="Helvetica"/>
                <a:ea typeface="+mn-lt"/>
                <a:cs typeface="+mn-lt"/>
              </a:rPr>
              <a:t>CommentDto.java</a:t>
            </a:r>
          </a:p>
          <a:p>
            <a:r>
              <a:rPr lang="ko-KR" dirty="0">
                <a:latin typeface="Helvetica"/>
                <a:ea typeface="+mn-lt"/>
                <a:cs typeface="+mn-lt"/>
              </a:rPr>
              <a:t>ComRegisterServlet.java</a:t>
            </a:r>
          </a:p>
          <a:p>
            <a:r>
              <a:rPr lang="ko-KR" dirty="0">
                <a:latin typeface="Helvetica"/>
                <a:ea typeface="+mn-lt"/>
                <a:cs typeface="+mn-lt"/>
              </a:rPr>
              <a:t>ComSearchServlet.java</a:t>
            </a:r>
            <a:endParaRPr lang="ko-KR" dirty="0">
              <a:latin typeface="Helvetic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723744-AD2F-4B69-A6DF-72599E822B39}"/>
              </a:ext>
            </a:extLst>
          </p:cNvPr>
          <p:cNvSpPr txBox="1"/>
          <p:nvPr/>
        </p:nvSpPr>
        <p:spPr>
          <a:xfrm>
            <a:off x="-72838" y="4828055"/>
            <a:ext cx="8719857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latin typeface="Helvetica"/>
                <a:ea typeface="맑은 고딕"/>
                <a:cs typeface="Helvetica"/>
              </a:rPr>
              <a:t>모든 게시물에 현재 로그인 된 아이디로 댓글을 남길수 있으며 댓글 내용을 기입 후 등록 버튼을 눌러 </a:t>
            </a:r>
            <a:r>
              <a:rPr lang="ko-KR" altLang="en-US" err="1">
                <a:latin typeface="Helvetica"/>
                <a:ea typeface="맑은 고딕"/>
                <a:cs typeface="Helvetica"/>
              </a:rPr>
              <a:t>DB에</a:t>
            </a:r>
            <a:r>
              <a:rPr lang="ko-KR" altLang="en-US" dirty="0">
                <a:latin typeface="Helvetica"/>
                <a:ea typeface="맑은 고딕"/>
                <a:cs typeface="Helvetica"/>
              </a:rPr>
              <a:t> 저장하고, </a:t>
            </a:r>
            <a:r>
              <a:rPr lang="ko-KR" altLang="en-US" dirty="0">
                <a:latin typeface="Helvetica"/>
                <a:ea typeface="Malgun Gothic"/>
                <a:cs typeface="Helvetica"/>
              </a:rPr>
              <a:t>비동기 방식으로 구현되어 있기 때문에 </a:t>
            </a:r>
            <a:r>
              <a:rPr lang="ko-KR" altLang="en-US" err="1">
                <a:latin typeface="Helvetica"/>
                <a:ea typeface="Malgun Gothic"/>
                <a:cs typeface="Helvetica"/>
              </a:rPr>
              <a:t>새로고침을</a:t>
            </a:r>
            <a:r>
              <a:rPr lang="ko-KR" dirty="0">
                <a:latin typeface="Helvetica"/>
                <a:ea typeface="Malgun Gothic"/>
                <a:cs typeface="Helvetica"/>
              </a:rPr>
              <a:t> 하지 않아도 </a:t>
            </a:r>
            <a:r>
              <a:rPr lang="ko-KR" altLang="en-US" dirty="0">
                <a:latin typeface="Helvetica"/>
                <a:ea typeface="맑은 고딕"/>
                <a:cs typeface="Helvetica"/>
              </a:rPr>
              <a:t>바로 보이게 된다. 모든 댓글은 하나의 </a:t>
            </a:r>
            <a:r>
              <a:rPr lang="ko-KR" altLang="en-US" err="1">
                <a:latin typeface="Helvetica"/>
                <a:ea typeface="맑은 고딕"/>
                <a:cs typeface="Helvetica"/>
              </a:rPr>
              <a:t>DB에</a:t>
            </a:r>
            <a:r>
              <a:rPr lang="ko-KR" altLang="en-US" dirty="0">
                <a:latin typeface="Helvetica"/>
                <a:ea typeface="맑은 고딕"/>
                <a:cs typeface="Helvetica"/>
              </a:rPr>
              <a:t> 저장되며, BBSID, COMSTEP 과 같은 변수로 게시판과 게시물의 번호를 구분 지어주고 해당 게시물에 맞춰 댓글 리스트를 불러온다.  </a:t>
            </a:r>
            <a:endParaRPr lang="ko-KR">
              <a:latin typeface="Helvetica"/>
              <a:ea typeface="맑은 고딕"/>
              <a:cs typeface="Helvetic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AEBAD2-14E2-471A-AE76-21E106D7FCAA}"/>
              </a:ext>
            </a:extLst>
          </p:cNvPr>
          <p:cNvSpPr txBox="1"/>
          <p:nvPr/>
        </p:nvSpPr>
        <p:spPr>
          <a:xfrm>
            <a:off x="9944660" y="3098426"/>
            <a:ext cx="5048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b="1" dirty="0">
                <a:ea typeface="맑은 고딕"/>
              </a:rPr>
              <a:t>DB</a:t>
            </a:r>
          </a:p>
        </p:txBody>
      </p:sp>
    </p:spTree>
    <p:extLst>
      <p:ext uri="{BB962C8B-B14F-4D97-AF65-F5344CB8AC3E}">
        <p14:creationId xmlns:p14="http://schemas.microsoft.com/office/powerpoint/2010/main" val="2402211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6" descr="실외, 해변, 물, 하늘이(가) 표시된 사진&#10;&#10;자동 생성된 설명">
            <a:extLst>
              <a:ext uri="{FF2B5EF4-FFF2-40B4-BE49-F238E27FC236}">
                <a16:creationId xmlns:a16="http://schemas.microsoft.com/office/drawing/2014/main" id="{2AC77BB7-350E-4AE1-9FA7-F532A0F32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" r="13005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3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C3CBB-B031-4F2B-97D7-00A925BC1EA8}"/>
              </a:ext>
            </a:extLst>
          </p:cNvPr>
          <p:cNvSpPr txBox="1"/>
          <p:nvPr/>
        </p:nvSpPr>
        <p:spPr>
          <a:xfrm>
            <a:off x="8839950" y="1672200"/>
            <a:ext cx="3836566" cy="59412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3600" b="1" dirty="0" err="1">
                <a:latin typeface="Times"/>
                <a:ea typeface="맑은 고딕"/>
                <a:cs typeface="Times"/>
              </a:rPr>
              <a:t>Contents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E8A5F7D-479A-4FD1-AB4C-9A6E7E2DC817}"/>
              </a:ext>
            </a:extLst>
          </p:cNvPr>
          <p:cNvSpPr txBox="1"/>
          <p:nvPr/>
        </p:nvSpPr>
        <p:spPr>
          <a:xfrm>
            <a:off x="8663797" y="2797834"/>
            <a:ext cx="3318294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b="1" dirty="0">
                <a:ea typeface="맑은 고딕"/>
              </a:rPr>
              <a:t>01 프로젝트 개요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맑은 고딕"/>
              </a:rPr>
              <a:t>02 FLOW CHART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맑은 고딕"/>
              </a:rPr>
              <a:t>03 모델링(DB &amp; CLASS)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맑은 고딕"/>
              </a:rPr>
              <a:t>04 프로그램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ea typeface="맑은 고딕"/>
              </a:rPr>
              <a:t>05 화면 및 기술 설명</a:t>
            </a:r>
          </a:p>
          <a:p>
            <a:endParaRPr lang="ko-KR" altLang="en-US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0716114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9D3D7BA2-48C6-41C2-8DAE-73858EC8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" y="60111"/>
            <a:ext cx="8220973" cy="4110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F2C4B8C-5908-489E-9327-571C66451787}"/>
              </a:ext>
            </a:extLst>
          </p:cNvPr>
          <p:cNvSpPr txBox="1"/>
          <p:nvPr/>
        </p:nvSpPr>
        <p:spPr>
          <a:xfrm>
            <a:off x="9598581" y="1837375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0000"/>
                </a:solidFill>
                <a:latin typeface="Helvetica"/>
                <a:ea typeface="맑은 고딕"/>
                <a:cs typeface="Helvetica"/>
              </a:rPr>
              <a:t>DB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ACDD87-C66A-48BF-869E-7EBEBBEB4181}"/>
              </a:ext>
            </a:extLst>
          </p:cNvPr>
          <p:cNvSpPr txBox="1"/>
          <p:nvPr/>
        </p:nvSpPr>
        <p:spPr>
          <a:xfrm>
            <a:off x="8223361" y="-4082"/>
            <a:ext cx="274320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 err="1">
                <a:ea typeface="맑은 고딕"/>
              </a:rPr>
              <a:t>Class</a:t>
            </a:r>
            <a:endParaRPr lang="ko-KR" altLang="en-US" sz="2000" b="1">
              <a:ea typeface="맑은 고딕"/>
            </a:endParaRPr>
          </a:p>
          <a:p>
            <a:endParaRPr lang="ko-KR" altLang="en-US" sz="2800" b="1" dirty="0">
              <a:solidFill>
                <a:schemeClr val="accent1">
                  <a:lumMod val="75000"/>
                </a:schemeClr>
              </a:solidFill>
              <a:ea typeface="맑은 고딕"/>
            </a:endParaRPr>
          </a:p>
          <a:p>
            <a:r>
              <a:rPr lang="ko-KR" altLang="en-US" sz="2000" dirty="0">
                <a:solidFill>
                  <a:srgbClr val="000000"/>
                </a:solidFill>
                <a:ea typeface="맑은 고딕"/>
              </a:rPr>
              <a:t>PdsDto.java</a:t>
            </a:r>
          </a:p>
          <a:p>
            <a:pPr algn="l"/>
            <a:r>
              <a:rPr lang="ko-KR" altLang="en-US" sz="2000" dirty="0">
                <a:solidFill>
                  <a:srgbClr val="000000"/>
                </a:solidFill>
                <a:ea typeface="맑은 고딕"/>
              </a:rPr>
              <a:t>PdsDao.java</a:t>
            </a:r>
          </a:p>
          <a:p>
            <a:endParaRPr lang="ko-KR" altLang="en-US" sz="2800" b="1" dirty="0">
              <a:solidFill>
                <a:schemeClr val="accent1">
                  <a:lumMod val="75000"/>
                </a:schemeClr>
              </a:solidFill>
              <a:ea typeface="맑은 고딕"/>
            </a:endParaRPr>
          </a:p>
          <a:p>
            <a:endParaRPr lang="ko-KR" altLang="en-US" sz="2800" b="1" dirty="0">
              <a:solidFill>
                <a:schemeClr val="accent1">
                  <a:lumMod val="75000"/>
                </a:schemeClr>
              </a:solidFill>
              <a:ea typeface="맑은 고딕"/>
            </a:endParaRPr>
          </a:p>
          <a:p>
            <a:endParaRPr lang="ko-KR" altLang="en-US" sz="2800" b="1" dirty="0">
              <a:solidFill>
                <a:schemeClr val="accent1">
                  <a:lumMod val="75000"/>
                </a:schemeClr>
              </a:solidFill>
              <a:ea typeface="맑은 고딕"/>
            </a:endParaRPr>
          </a:p>
          <a:p>
            <a:endParaRPr lang="ko-KR" altLang="en-US" sz="2800" b="1" dirty="0">
              <a:solidFill>
                <a:schemeClr val="accent1">
                  <a:lumMod val="75000"/>
                </a:schemeClr>
              </a:solidFill>
              <a:ea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278666-61FE-4BA5-AFA6-98E7A8C37D8A}"/>
              </a:ext>
            </a:extLst>
          </p:cNvPr>
          <p:cNvSpPr txBox="1"/>
          <p:nvPr/>
        </p:nvSpPr>
        <p:spPr>
          <a:xfrm>
            <a:off x="59846" y="4836980"/>
            <a:ext cx="1030569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ea typeface="맑은 고딕"/>
              </a:rPr>
              <a:t>자유게시판</a:t>
            </a:r>
          </a:p>
          <a:p>
            <a:endParaRPr lang="ko-KR" altLang="en-US" sz="2400" b="1" dirty="0">
              <a:ea typeface="맑은 고딕"/>
            </a:endParaRPr>
          </a:p>
          <a:p>
            <a:r>
              <a:rPr lang="ko-KR" altLang="en-US" sz="2000" b="1" dirty="0">
                <a:ea typeface="맑은 고딕"/>
              </a:rPr>
              <a:t>상단 바에 자유게시판을 클릭하면 나오는 화면으로 글쓰기, 본인 글 수정, 삭제가 가능합니다.</a:t>
            </a:r>
            <a:endParaRPr lang="ko-KR" sz="2000">
              <a:ea typeface="맑은 고딕"/>
            </a:endParaRPr>
          </a:p>
          <a:p>
            <a:r>
              <a:rPr lang="ko-KR" altLang="en-US" sz="2000" b="1" dirty="0">
                <a:ea typeface="맑은 고딕"/>
              </a:rPr>
              <a:t>글 위에 마우스를 올리면 해당하는 행의 배경색이 변경되는 기능을 구현하였습니다.</a:t>
            </a:r>
          </a:p>
        </p:txBody>
      </p:sp>
      <p:pic>
        <p:nvPicPr>
          <p:cNvPr id="10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842D1CCE-EE6C-41C4-8DA6-1D0A3E9C0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4694" y="2387297"/>
            <a:ext cx="2390775" cy="2085975"/>
          </a:xfrm>
          <a:prstGeom prst="rect">
            <a:avLst/>
          </a:prstGeom>
        </p:spPr>
      </p:pic>
      <p:sp>
        <p:nvSpPr>
          <p:cNvPr id="8" name="TextBox 1">
            <a:extLst>
              <a:ext uri="{FF2B5EF4-FFF2-40B4-BE49-F238E27FC236}">
                <a16:creationId xmlns:a16="http://schemas.microsoft.com/office/drawing/2014/main" id="{82590A6B-0A3A-4077-A537-538CA28C21B1}"/>
              </a:ext>
            </a:extLst>
          </p:cNvPr>
          <p:cNvSpPr txBox="1"/>
          <p:nvPr/>
        </p:nvSpPr>
        <p:spPr>
          <a:xfrm>
            <a:off x="8227597" y="1309778"/>
            <a:ext cx="2743200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err="1">
                <a:solidFill>
                  <a:srgbClr val="000000"/>
                </a:solidFill>
                <a:latin typeface="Helvetica"/>
                <a:ea typeface="맑은 고딕"/>
                <a:cs typeface="Helvetica"/>
              </a:rPr>
              <a:t>myFreeBbs.jsp</a:t>
            </a:r>
            <a:endParaRPr lang="ko-KR" altLang="en-US" sz="2000" dirty="0" err="1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90387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92D747E9-A7C3-43B4-8BCD-197EA74C53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2" y="84216"/>
            <a:ext cx="8681048" cy="4253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6F280A-28C8-4FBB-87E6-E45335C0D18C}"/>
              </a:ext>
            </a:extLst>
          </p:cNvPr>
          <p:cNvSpPr txBox="1"/>
          <p:nvPr/>
        </p:nvSpPr>
        <p:spPr>
          <a:xfrm>
            <a:off x="9927463" y="2216577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solidFill>
                  <a:srgbClr val="000000"/>
                </a:solidFill>
                <a:ea typeface="맑은 고딕"/>
              </a:rPr>
              <a:t>DB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52324A-2543-47F1-9D09-C63B0B293698}"/>
              </a:ext>
            </a:extLst>
          </p:cNvPr>
          <p:cNvSpPr txBox="1"/>
          <p:nvPr/>
        </p:nvSpPr>
        <p:spPr>
          <a:xfrm>
            <a:off x="8797171" y="85006"/>
            <a:ext cx="2743200" cy="31700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 err="1">
                <a:ea typeface="맑은 고딕"/>
              </a:rPr>
              <a:t>Class</a:t>
            </a:r>
            <a:endParaRPr lang="ko-KR" altLang="en-US" sz="2800" b="1">
              <a:ea typeface="맑은 고딕"/>
            </a:endParaRPr>
          </a:p>
          <a:p>
            <a:endParaRPr lang="ko-KR" altLang="en-US" sz="2800" dirty="0">
              <a:solidFill>
                <a:schemeClr val="accent1">
                  <a:lumMod val="75000"/>
                </a:schemeClr>
              </a:solidFill>
              <a:latin typeface="Helvetica"/>
              <a:ea typeface="맑은 고딕"/>
              <a:cs typeface="Helvetica"/>
            </a:endParaRPr>
          </a:p>
          <a:p>
            <a:r>
              <a:rPr lang="ko-KR" altLang="en-US" sz="2000" dirty="0">
                <a:solidFill>
                  <a:srgbClr val="000000"/>
                </a:solidFill>
                <a:latin typeface="Helvetica"/>
                <a:ea typeface="맑은 고딕"/>
                <a:cs typeface="Helvetica"/>
              </a:rPr>
              <a:t>PdsDto.java</a:t>
            </a:r>
          </a:p>
          <a:p>
            <a:pPr algn="l"/>
            <a:r>
              <a:rPr lang="ko-KR" altLang="en-US" sz="2000" dirty="0">
                <a:solidFill>
                  <a:srgbClr val="000000"/>
                </a:solidFill>
                <a:latin typeface="Helvetica"/>
                <a:ea typeface="맑은 고딕"/>
                <a:cs typeface="Helvetica"/>
              </a:rPr>
              <a:t>PdsDao.java</a:t>
            </a:r>
          </a:p>
          <a:p>
            <a:endParaRPr lang="ko-KR" altLang="en-US" sz="2800" b="1" dirty="0">
              <a:solidFill>
                <a:schemeClr val="accent1">
                  <a:lumMod val="75000"/>
                </a:schemeClr>
              </a:solidFill>
              <a:ea typeface="맑은 고딕"/>
            </a:endParaRPr>
          </a:p>
          <a:p>
            <a:endParaRPr lang="ko-KR" altLang="en-US" sz="2800" b="1" dirty="0">
              <a:solidFill>
                <a:schemeClr val="accent1">
                  <a:lumMod val="75000"/>
                </a:schemeClr>
              </a:solidFill>
              <a:ea typeface="맑은 고딕"/>
            </a:endParaRPr>
          </a:p>
          <a:p>
            <a:endParaRPr lang="ko-KR" altLang="en-US" sz="2800" b="1" dirty="0">
              <a:solidFill>
                <a:schemeClr val="accent1">
                  <a:lumMod val="75000"/>
                </a:schemeClr>
              </a:solidFill>
              <a:ea typeface="맑은 고딕"/>
            </a:endParaRPr>
          </a:p>
          <a:p>
            <a:endParaRPr lang="ko-KR" altLang="en-US" sz="2800" b="1" dirty="0">
              <a:solidFill>
                <a:schemeClr val="accent1">
                  <a:lumMod val="75000"/>
                </a:schemeClr>
              </a:solidFill>
              <a:ea typeface="맑은 고딕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A7AA23-2212-4143-BCFB-03508BAB6BE5}"/>
              </a:ext>
            </a:extLst>
          </p:cNvPr>
          <p:cNvSpPr txBox="1"/>
          <p:nvPr/>
        </p:nvSpPr>
        <p:spPr>
          <a:xfrm>
            <a:off x="19025" y="5177158"/>
            <a:ext cx="10305690" cy="16312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ea typeface="맑은 고딕"/>
              </a:rPr>
              <a:t>인증게시판</a:t>
            </a:r>
          </a:p>
          <a:p>
            <a:endParaRPr lang="ko-KR" altLang="en-US" sz="2000" b="1" dirty="0">
              <a:ea typeface="맑은 고딕"/>
            </a:endParaRPr>
          </a:p>
          <a:p>
            <a:r>
              <a:rPr lang="ko-KR" altLang="en-US" sz="2000" b="1" dirty="0">
                <a:ea typeface="맑은 고딕"/>
              </a:rPr>
              <a:t>상단 바에 인증게시판을 클릭하면 나오는 화면으로 글쓰기, 본인 글 수정, 삭제가 가능합니다.</a:t>
            </a:r>
            <a:endParaRPr lang="ko-KR"/>
          </a:p>
          <a:p>
            <a:r>
              <a:rPr lang="ko-KR" altLang="en-US" sz="2000" b="1" dirty="0">
                <a:ea typeface="맑은 고딕"/>
              </a:rPr>
              <a:t>글 위에 마우스를 올리면 해당하는 행의 배경색이 변경되는 기능을 구현하였습니다.</a:t>
            </a:r>
          </a:p>
        </p:txBody>
      </p:sp>
      <p:pic>
        <p:nvPicPr>
          <p:cNvPr id="12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969DE08F-FDE2-465D-82DA-BEA2434D9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934" y="2616821"/>
            <a:ext cx="2390775" cy="2085975"/>
          </a:xfrm>
          <a:prstGeom prst="rect">
            <a:avLst/>
          </a:prstGeom>
        </p:spPr>
      </p:pic>
      <p:sp>
        <p:nvSpPr>
          <p:cNvPr id="7" name="TextBox 1">
            <a:extLst>
              <a:ext uri="{FF2B5EF4-FFF2-40B4-BE49-F238E27FC236}">
                <a16:creationId xmlns:a16="http://schemas.microsoft.com/office/drawing/2014/main" id="{84F78B27-6A02-4DAF-ABF9-0F9FFBC03753}"/>
              </a:ext>
            </a:extLst>
          </p:cNvPr>
          <p:cNvSpPr txBox="1"/>
          <p:nvPr/>
        </p:nvSpPr>
        <p:spPr>
          <a:xfrm>
            <a:off x="8792166" y="1400407"/>
            <a:ext cx="2743200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err="1">
                <a:solidFill>
                  <a:srgbClr val="000000"/>
                </a:solidFill>
                <a:latin typeface="Helvetica"/>
                <a:ea typeface="맑은 고딕"/>
                <a:cs typeface="Helvetica"/>
              </a:rPr>
              <a:t>myReviewBbs.jsp</a:t>
            </a:r>
            <a:endParaRPr lang="ko-KR" altLang="en-US" sz="2000" dirty="0" err="1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20354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EC06712-3617-4582-912E-CCBAAE6E0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29" y="4360"/>
            <a:ext cx="5089035" cy="2822983"/>
          </a:xfrm>
          <a:prstGeom prst="rect">
            <a:avLst/>
          </a:prstGeom>
        </p:spPr>
      </p:pic>
      <p:pic>
        <p:nvPicPr>
          <p:cNvPr id="4" name="그림 4">
            <a:extLst>
              <a:ext uri="{FF2B5EF4-FFF2-40B4-BE49-F238E27FC236}">
                <a16:creationId xmlns:a16="http://schemas.microsoft.com/office/drawing/2014/main" id="{F73750B7-FEF8-4FBF-9540-F3AB4B35F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582" y="-4926"/>
            <a:ext cx="4325556" cy="2637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DFE3140-98D9-4E4D-BEBA-5648EB0BC541}"/>
              </a:ext>
            </a:extLst>
          </p:cNvPr>
          <p:cNvSpPr txBox="1"/>
          <p:nvPr/>
        </p:nvSpPr>
        <p:spPr>
          <a:xfrm>
            <a:off x="9942097" y="276373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ko-KR" altLang="en-US" sz="2000" b="1" dirty="0">
                <a:ea typeface="맑은 고딕"/>
              </a:rPr>
              <a:t>DB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6A91DA-1B78-493E-B96B-5917B6E9E2EF}"/>
              </a:ext>
            </a:extLst>
          </p:cNvPr>
          <p:cNvSpPr txBox="1"/>
          <p:nvPr/>
        </p:nvSpPr>
        <p:spPr>
          <a:xfrm>
            <a:off x="8615536" y="92300"/>
            <a:ext cx="2743200" cy="32624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 err="1">
                <a:ea typeface="맑은 고딕"/>
              </a:rPr>
              <a:t>Class</a:t>
            </a:r>
            <a:endParaRPr lang="ko-KR" altLang="en-US" sz="2000" b="1">
              <a:ea typeface="맑은 고딕"/>
            </a:endParaRPr>
          </a:p>
          <a:p>
            <a:endParaRPr lang="ko-KR" altLang="en-US" sz="2000" b="1" dirty="0">
              <a:solidFill>
                <a:schemeClr val="accent1">
                  <a:lumMod val="75000"/>
                </a:schemeClr>
              </a:solidFill>
              <a:ea typeface="맑은 고딕"/>
            </a:endParaRPr>
          </a:p>
          <a:p>
            <a:r>
              <a:rPr lang="ko-KR" altLang="en-US" dirty="0">
                <a:solidFill>
                  <a:srgbClr val="000000"/>
                </a:solidFill>
                <a:latin typeface="Helvetica"/>
                <a:ea typeface="맑은 고딕"/>
                <a:cs typeface="Helvetica"/>
              </a:rPr>
              <a:t>PdsDto.java</a:t>
            </a:r>
          </a:p>
          <a:p>
            <a:pPr algn="l"/>
            <a:r>
              <a:rPr lang="ko-KR" altLang="en-US" dirty="0">
                <a:solidFill>
                  <a:srgbClr val="000000"/>
                </a:solidFill>
                <a:latin typeface="Helvetica"/>
                <a:ea typeface="맑은 고딕"/>
                <a:cs typeface="Helvetica"/>
              </a:rPr>
              <a:t>PdsDao.java</a:t>
            </a:r>
          </a:p>
          <a:p>
            <a:r>
              <a:rPr lang="ko-KR" altLang="en-US" dirty="0">
                <a:solidFill>
                  <a:srgbClr val="000000"/>
                </a:solidFill>
                <a:latin typeface="Helvetica"/>
                <a:ea typeface="맑은 고딕"/>
                <a:cs typeface="Helvetica"/>
              </a:rPr>
              <a:t>MemberDto.java</a:t>
            </a:r>
          </a:p>
          <a:p>
            <a:endParaRPr lang="ko-KR" altLang="en-US" sz="2800" b="1" dirty="0">
              <a:solidFill>
                <a:schemeClr val="accent1">
                  <a:lumMod val="75000"/>
                </a:schemeClr>
              </a:solidFill>
              <a:ea typeface="맑은 고딕"/>
            </a:endParaRPr>
          </a:p>
          <a:p>
            <a:endParaRPr lang="ko-KR" altLang="en-US" sz="2800" b="1" dirty="0">
              <a:solidFill>
                <a:schemeClr val="accent1">
                  <a:lumMod val="75000"/>
                </a:schemeClr>
              </a:solidFill>
              <a:ea typeface="맑은 고딕"/>
            </a:endParaRPr>
          </a:p>
          <a:p>
            <a:endParaRPr lang="ko-KR" altLang="en-US" sz="2800" b="1" dirty="0">
              <a:solidFill>
                <a:schemeClr val="accent1">
                  <a:lumMod val="75000"/>
                </a:schemeClr>
              </a:solidFill>
              <a:ea typeface="맑은 고딕"/>
            </a:endParaRPr>
          </a:p>
          <a:p>
            <a:endParaRPr lang="ko-KR" altLang="en-US" sz="2800" b="1" dirty="0">
              <a:solidFill>
                <a:schemeClr val="accent1">
                  <a:lumMod val="75000"/>
                </a:schemeClr>
              </a:solidFill>
              <a:ea typeface="맑은 고딕"/>
            </a:endParaRPr>
          </a:p>
        </p:txBody>
      </p:sp>
      <p:pic>
        <p:nvPicPr>
          <p:cNvPr id="21" name="그림 21" descr="텍스트이(가) 표시된 사진&#10;&#10;자동 생성된 설명">
            <a:extLst>
              <a:ext uri="{FF2B5EF4-FFF2-40B4-BE49-F238E27FC236}">
                <a16:creationId xmlns:a16="http://schemas.microsoft.com/office/drawing/2014/main" id="{3FADF60C-373A-4507-A2DB-268BDCF17B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267" y="2620151"/>
            <a:ext cx="4598725" cy="245835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DBC5195-7684-434D-8BA4-8E0AE93820F8}"/>
              </a:ext>
            </a:extLst>
          </p:cNvPr>
          <p:cNvSpPr txBox="1"/>
          <p:nvPr/>
        </p:nvSpPr>
        <p:spPr>
          <a:xfrm>
            <a:off x="-834" y="5426407"/>
            <a:ext cx="1030569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000" b="1" dirty="0">
                <a:ea typeface="맑은 고딕"/>
              </a:rPr>
              <a:t>자유게시판과 인증게시판에 글을 작성, 수정, 삭제가 가능합니다.</a:t>
            </a:r>
          </a:p>
          <a:p>
            <a:r>
              <a:rPr lang="ko-KR" altLang="en-US" sz="2000" b="1" dirty="0">
                <a:ea typeface="맑은 고딕"/>
              </a:rPr>
              <a:t>이미지 파일과 게시글을 올릴 수 있고 이미지가 보여집니다.</a:t>
            </a:r>
          </a:p>
          <a:p>
            <a:r>
              <a:rPr lang="ko-KR" altLang="en-US" sz="2000" b="1" dirty="0">
                <a:ea typeface="맑은 고딕"/>
              </a:rPr>
              <a:t>글 위에 마우스를 올리면 해당하는 행의 배경색이 변경되는 기능을 구현하였습니다.</a:t>
            </a:r>
          </a:p>
        </p:txBody>
      </p:sp>
      <p:pic>
        <p:nvPicPr>
          <p:cNvPr id="24" name="그림 10" descr="테이블이(가) 표시된 사진&#10;&#10;자동 생성된 설명">
            <a:extLst>
              <a:ext uri="{FF2B5EF4-FFF2-40B4-BE49-F238E27FC236}">
                <a16:creationId xmlns:a16="http://schemas.microsoft.com/office/drawing/2014/main" id="{02574412-2148-498C-A141-5F5928647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6356" y="3222166"/>
            <a:ext cx="2390775" cy="2085975"/>
          </a:xfrm>
          <a:prstGeom prst="rect">
            <a:avLst/>
          </a:prstGeom>
        </p:spPr>
      </p:pic>
      <p:sp>
        <p:nvSpPr>
          <p:cNvPr id="9" name="TextBox 1">
            <a:extLst>
              <a:ext uri="{FF2B5EF4-FFF2-40B4-BE49-F238E27FC236}">
                <a16:creationId xmlns:a16="http://schemas.microsoft.com/office/drawing/2014/main" id="{819DBE66-4408-4950-B170-E8F4EBD233A0}"/>
              </a:ext>
            </a:extLst>
          </p:cNvPr>
          <p:cNvSpPr txBox="1"/>
          <p:nvPr/>
        </p:nvSpPr>
        <p:spPr>
          <a:xfrm>
            <a:off x="8604747" y="1417095"/>
            <a:ext cx="2743200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err="1">
                <a:solidFill>
                  <a:srgbClr val="000000"/>
                </a:solidFill>
                <a:latin typeface="Helvetica"/>
                <a:ea typeface="맑은 고딕"/>
                <a:cs typeface="Helvetica"/>
              </a:rPr>
              <a:t>pdswrite.jsp</a:t>
            </a:r>
            <a:endParaRPr lang="ko-KR" altLang="en-US" sz="2000" dirty="0" err="1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2" name="TextBox 1">
            <a:extLst>
              <a:ext uri="{FF2B5EF4-FFF2-40B4-BE49-F238E27FC236}">
                <a16:creationId xmlns:a16="http://schemas.microsoft.com/office/drawing/2014/main" id="{CFC6381D-1AC5-48C5-9DE2-7AC86BFC9957}"/>
              </a:ext>
            </a:extLst>
          </p:cNvPr>
          <p:cNvSpPr txBox="1"/>
          <p:nvPr/>
        </p:nvSpPr>
        <p:spPr>
          <a:xfrm>
            <a:off x="8605517" y="1727748"/>
            <a:ext cx="2743200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err="1">
                <a:solidFill>
                  <a:srgbClr val="000000"/>
                </a:solidFill>
                <a:latin typeface="Helvetica"/>
                <a:ea typeface="맑은 고딕"/>
                <a:cs typeface="Helvetica"/>
              </a:rPr>
              <a:t>pdsupdate.jsp</a:t>
            </a:r>
            <a:endParaRPr lang="ko-KR" altLang="en-US" sz="2000" dirty="0" err="1">
              <a:solidFill>
                <a:srgbClr val="000000"/>
              </a:solidFill>
              <a:latin typeface="Helvetica"/>
              <a:cs typeface="Helvetica"/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62E602DB-F0F0-49B3-9FC7-D26A5C75E9C1}"/>
              </a:ext>
            </a:extLst>
          </p:cNvPr>
          <p:cNvSpPr txBox="1"/>
          <p:nvPr/>
        </p:nvSpPr>
        <p:spPr>
          <a:xfrm>
            <a:off x="8615787" y="1999891"/>
            <a:ext cx="2743200" cy="40011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err="1">
                <a:solidFill>
                  <a:srgbClr val="000000"/>
                </a:solidFill>
                <a:latin typeface="Helvetica"/>
                <a:ea typeface="맑은 고딕"/>
                <a:cs typeface="Helvetica"/>
              </a:rPr>
              <a:t>pdsdetail.jsp</a:t>
            </a:r>
            <a:endParaRPr lang="ko-KR" altLang="en-US" sz="2000" dirty="0" err="1">
              <a:solidFill>
                <a:srgbClr val="000000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6512557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234" y="4661449"/>
            <a:ext cx="8081032" cy="2169566"/>
          </a:xfrm>
        </p:spPr>
        <p:txBody>
          <a:bodyPr anchor="ctr"/>
          <a:lstStyle/>
          <a:p>
            <a:r>
              <a:rPr lang="ko-KR" altLang="en-US" dirty="0">
                <a:ea typeface="맑은 고딕"/>
              </a:rPr>
              <a:t>마이페이지 화면에 들어가면 가벼운 인사말과 닉네임이 보이며</a:t>
            </a:r>
            <a:r>
              <a:rPr lang="en-US" altLang="ko-KR" dirty="0">
                <a:ea typeface="맑은 고딕"/>
              </a:rPr>
              <a:t>,</a:t>
            </a:r>
            <a:endParaRPr lang="ko-KR" altLang="en-US" b="1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나의 정보</a:t>
            </a:r>
            <a:r>
              <a:rPr lang="en-US" altLang="ko-KR" dirty="0">
                <a:ea typeface="맑은 고딕"/>
              </a:rPr>
              <a:t>(</a:t>
            </a:r>
            <a:r>
              <a:rPr lang="ko-KR" altLang="en-US" dirty="0">
                <a:ea typeface="맑은 고딕"/>
              </a:rPr>
              <a:t>아이디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닉네임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이메일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지역</a:t>
            </a:r>
            <a:r>
              <a:rPr lang="en-US" altLang="ko-KR" dirty="0">
                <a:ea typeface="맑은 고딕"/>
              </a:rPr>
              <a:t>)</a:t>
            </a:r>
            <a:r>
              <a:rPr lang="ko-KR" altLang="en-US" dirty="0">
                <a:ea typeface="맑은 고딕"/>
              </a:rPr>
              <a:t>가 정면에 보이도록 구현했으며</a:t>
            </a:r>
            <a:r>
              <a:rPr lang="en-US" altLang="ko-KR" dirty="0">
                <a:ea typeface="맑은 고딕"/>
              </a:rPr>
              <a:t>,</a:t>
            </a:r>
          </a:p>
          <a:p>
            <a:r>
              <a:rPr lang="ko-KR" altLang="en-US" dirty="0">
                <a:ea typeface="맑은 고딕"/>
              </a:rPr>
              <a:t>왼쪽 사이드바에는 회원정보수정 및 회원탈퇴 메뉴와</a:t>
            </a:r>
            <a:endParaRPr lang="en-US" altLang="ko-KR" dirty="0">
              <a:ea typeface="맑은 고딕" panose="020B0503020000020004" pitchFamily="34" charset="-127"/>
            </a:endParaRPr>
          </a:p>
          <a:p>
            <a:r>
              <a:rPr lang="ko-KR" altLang="en-US" dirty="0">
                <a:ea typeface="맑은 고딕"/>
              </a:rPr>
              <a:t>내가 참여중인 크루를 한 눈에 볼 수 있는 참여중인 크루 메뉴</a:t>
            </a:r>
            <a:r>
              <a:rPr lang="en-US" altLang="ko-KR" dirty="0">
                <a:ea typeface="맑은 고딕"/>
              </a:rPr>
              <a:t>,</a:t>
            </a:r>
          </a:p>
          <a:p>
            <a:r>
              <a:rPr lang="ko-KR" altLang="en-US" dirty="0"/>
              <a:t>일정을 수정</a:t>
            </a:r>
            <a:r>
              <a:rPr lang="en-US" altLang="ko-KR" dirty="0"/>
              <a:t>, </a:t>
            </a:r>
            <a:r>
              <a:rPr lang="ko-KR" altLang="en-US" dirty="0"/>
              <a:t>삭제하며 일정관리를 할 수 있는 나의 캘린더 메뉴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내가 작성한 자유게시판</a:t>
            </a:r>
            <a:r>
              <a:rPr lang="en-US" altLang="ko-KR" dirty="0"/>
              <a:t>, </a:t>
            </a:r>
            <a:r>
              <a:rPr lang="ko-KR" altLang="en-US" dirty="0"/>
              <a:t>인증게시판</a:t>
            </a:r>
            <a:r>
              <a:rPr lang="en-US" altLang="ko-KR" dirty="0"/>
              <a:t>, </a:t>
            </a:r>
            <a:r>
              <a:rPr lang="ko-KR" altLang="en-US" dirty="0"/>
              <a:t>그룹게시판</a:t>
            </a:r>
            <a:r>
              <a:rPr lang="en-US" altLang="ko-KR" dirty="0"/>
              <a:t>, </a:t>
            </a:r>
            <a:r>
              <a:rPr lang="ko-KR" altLang="en-US" dirty="0"/>
              <a:t>문의게시판을 자세히 볼 수 있는 </a:t>
            </a:r>
            <a:endParaRPr lang="en-US" altLang="ko-KR" dirty="0"/>
          </a:p>
          <a:p>
            <a:r>
              <a:rPr lang="ko-KR" altLang="en-US" dirty="0"/>
              <a:t>나의 게시물 메뉴가 구성되어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9" y="4583"/>
            <a:ext cx="7320201" cy="4104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-1069" y="4267581"/>
            <a:ext cx="8081032" cy="5667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err="1"/>
              <a:t>마이페이지</a:t>
            </a:r>
            <a:endParaRPr lang="ko-KR" altLang="en-US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180" y="2593751"/>
            <a:ext cx="2478379" cy="2164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696814" y="2060848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 Modeling</a:t>
            </a:r>
            <a:endParaRPr lang="ko-KR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317835" y="4573"/>
            <a:ext cx="194508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Class Modeling</a:t>
            </a:r>
          </a:p>
          <a:p>
            <a:endParaRPr lang="en-US" altLang="ko-KR" dirty="0"/>
          </a:p>
          <a:p>
            <a:r>
              <a:rPr lang="en-US" altLang="ko-KR" dirty="0" err="1"/>
              <a:t>header.jsp</a:t>
            </a:r>
            <a:endParaRPr lang="en-US" altLang="ko-KR" dirty="0"/>
          </a:p>
          <a:p>
            <a:r>
              <a:rPr lang="en-US" altLang="ko-KR" dirty="0" err="1"/>
              <a:t>myPage.jsp</a:t>
            </a:r>
            <a:endParaRPr lang="en-US" altLang="ko-KR" dirty="0"/>
          </a:p>
          <a:p>
            <a:r>
              <a:rPr lang="en-US" altLang="ko-KR" dirty="0"/>
              <a:t>MemberDao.java</a:t>
            </a:r>
          </a:p>
          <a:p>
            <a:r>
              <a:rPr lang="en-US" altLang="ko-KR" dirty="0"/>
              <a:t>MemberDto.java</a:t>
            </a:r>
          </a:p>
        </p:txBody>
      </p:sp>
    </p:spTree>
    <p:extLst>
      <p:ext uri="{BB962C8B-B14F-4D97-AF65-F5344CB8AC3E}">
        <p14:creationId xmlns:p14="http://schemas.microsoft.com/office/powerpoint/2010/main" val="28365263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" y="4574"/>
            <a:ext cx="4918006" cy="35553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8207" y="3674067"/>
            <a:ext cx="4602511" cy="566738"/>
          </a:xfrm>
        </p:spPr>
        <p:txBody>
          <a:bodyPr anchor="ctr"/>
          <a:lstStyle/>
          <a:p>
            <a:r>
              <a:rPr lang="ko-KR" altLang="en-US" dirty="0"/>
              <a:t>회원정보 수정</a:t>
            </a:r>
          </a:p>
        </p:txBody>
      </p:sp>
      <p:sp>
        <p:nvSpPr>
          <p:cNvPr id="7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" y="4197259"/>
            <a:ext cx="10205453" cy="2689785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100" b="1" dirty="0">
                <a:ea typeface="맑은 고딕"/>
              </a:rPr>
              <a:t>주요기능</a:t>
            </a:r>
            <a:endParaRPr lang="en-US" altLang="ko-KR" sz="1100" b="1" dirty="0">
              <a:ea typeface="맑은 고딕"/>
            </a:endParaRPr>
          </a:p>
          <a:p>
            <a:r>
              <a:rPr lang="ko-KR" altLang="en-US" sz="1100" dirty="0">
                <a:ea typeface="맑은 고딕"/>
              </a:rPr>
              <a:t>아이디를 제외한 닉네임</a:t>
            </a:r>
            <a:r>
              <a:rPr lang="en-US" altLang="ko-KR" sz="1100" dirty="0">
                <a:ea typeface="맑은 고딕"/>
              </a:rPr>
              <a:t>, </a:t>
            </a:r>
            <a:r>
              <a:rPr lang="ko-KR" altLang="en-US" sz="1100" dirty="0">
                <a:ea typeface="맑은 고딕"/>
              </a:rPr>
              <a:t>이메일</a:t>
            </a:r>
            <a:r>
              <a:rPr lang="en-US" altLang="ko-KR" sz="1100" dirty="0">
                <a:ea typeface="맑은 고딕"/>
              </a:rPr>
              <a:t>, </a:t>
            </a:r>
            <a:r>
              <a:rPr lang="ko-KR" altLang="en-US" sz="1100" dirty="0">
                <a:ea typeface="맑은 고딕"/>
              </a:rPr>
              <a:t>비밀번호</a:t>
            </a:r>
            <a:r>
              <a:rPr lang="en-US" altLang="ko-KR" sz="1100" dirty="0">
                <a:ea typeface="맑은 고딕"/>
              </a:rPr>
              <a:t>, </a:t>
            </a:r>
          </a:p>
          <a:p>
            <a:r>
              <a:rPr lang="ko-KR" altLang="en-US" sz="1100" dirty="0">
                <a:ea typeface="맑은 고딕"/>
              </a:rPr>
              <a:t>지역이 수정이 가능하며 모든 정보는 </a:t>
            </a:r>
            <a:r>
              <a:rPr lang="ko-KR" altLang="en-US" sz="1100" dirty="0" err="1">
                <a:ea typeface="맑은 고딕"/>
              </a:rPr>
              <a:t>널값일</a:t>
            </a:r>
            <a:r>
              <a:rPr lang="ko-KR" altLang="en-US" sz="1100" dirty="0">
                <a:ea typeface="맑은 고딕"/>
              </a:rPr>
              <a:t> 시 수정되지 않도록 </a:t>
            </a:r>
            <a:r>
              <a:rPr lang="en-US" altLang="ko-KR" sz="1100" dirty="0" err="1">
                <a:ea typeface="맑은 고딕"/>
              </a:rPr>
              <a:t>onsubmit</a:t>
            </a:r>
            <a:r>
              <a:rPr lang="ko-KR" altLang="en-US" sz="1100" dirty="0" err="1">
                <a:ea typeface="맑은 고딕"/>
              </a:rPr>
              <a:t>으로</a:t>
            </a:r>
            <a:r>
              <a:rPr lang="ko-KR" altLang="en-US" sz="1100" dirty="0">
                <a:ea typeface="맑은 고딕"/>
              </a:rPr>
              <a:t> 체크를 하고</a:t>
            </a:r>
            <a:r>
              <a:rPr lang="en-US" altLang="ko-KR" sz="1100" dirty="0">
                <a:ea typeface="맑은 고딕"/>
              </a:rPr>
              <a:t>, required</a:t>
            </a:r>
            <a:r>
              <a:rPr lang="ko-KR" altLang="en-US" sz="1100" dirty="0">
                <a:ea typeface="맑은 고딕"/>
              </a:rPr>
              <a:t>로 알림이 뜨게끔 설정해두었습니다</a:t>
            </a:r>
            <a:r>
              <a:rPr lang="en-US" altLang="ko-KR" sz="1100" dirty="0">
                <a:ea typeface="맑은 고딕"/>
              </a:rPr>
              <a:t>.</a:t>
            </a:r>
          </a:p>
          <a:p>
            <a:endParaRPr lang="en-US" altLang="ko-KR" sz="1100" b="1" dirty="0">
              <a:ea typeface="맑은 고딕"/>
            </a:endParaRPr>
          </a:p>
          <a:p>
            <a:r>
              <a:rPr lang="ko-KR" altLang="en-US" sz="1100" b="1" dirty="0">
                <a:ea typeface="맑은 고딕"/>
              </a:rPr>
              <a:t>닉네임</a:t>
            </a:r>
            <a:r>
              <a:rPr lang="ko-KR" altLang="en-US" sz="1100" dirty="0">
                <a:ea typeface="맑은 고딕"/>
              </a:rPr>
              <a:t> </a:t>
            </a:r>
            <a:r>
              <a:rPr lang="en-US" altLang="ko-KR" sz="1100" dirty="0">
                <a:ea typeface="맑은 고딕"/>
              </a:rPr>
              <a:t>: </a:t>
            </a:r>
            <a:r>
              <a:rPr lang="ko-KR" altLang="en-US" sz="1100" dirty="0">
                <a:ea typeface="맑은 고딕"/>
              </a:rPr>
              <a:t>빈칸을 입력했을 시 수정버튼을 </a:t>
            </a:r>
            <a:r>
              <a:rPr lang="ko-KR" altLang="en-US" sz="1100" dirty="0" err="1">
                <a:ea typeface="맑은 고딕"/>
              </a:rPr>
              <a:t>누르면현재</a:t>
            </a:r>
            <a:r>
              <a:rPr lang="ko-KR" altLang="en-US" sz="1100" dirty="0">
                <a:ea typeface="맑은 고딕"/>
              </a:rPr>
              <a:t> 사용되고 있는 닉네임인지 확인이 가능하게끔 중복확인 기능을 넣었습니다</a:t>
            </a:r>
            <a:r>
              <a:rPr lang="en-US" altLang="ko-KR" sz="1100" dirty="0">
                <a:ea typeface="맑은 고딕"/>
              </a:rPr>
              <a:t>.(</a:t>
            </a:r>
            <a:r>
              <a:rPr lang="ko-KR" altLang="en-US" sz="1100" dirty="0">
                <a:ea typeface="맑은 고딕"/>
              </a:rPr>
              <a:t>중복확인 이미지 참고</a:t>
            </a:r>
            <a:r>
              <a:rPr lang="en-US" altLang="ko-KR" sz="1100" dirty="0">
                <a:ea typeface="맑은 고딕"/>
              </a:rPr>
              <a:t>)</a:t>
            </a:r>
          </a:p>
          <a:p>
            <a:endParaRPr lang="en-US" altLang="ko-KR" sz="1100" dirty="0">
              <a:ea typeface="맑은 고딕"/>
            </a:endParaRPr>
          </a:p>
          <a:p>
            <a:r>
              <a:rPr lang="ko-KR" altLang="en-US" sz="1100" b="1" dirty="0">
                <a:ea typeface="맑은 고딕"/>
              </a:rPr>
              <a:t>이메일</a:t>
            </a:r>
            <a:r>
              <a:rPr lang="ko-KR" altLang="en-US" sz="1100" dirty="0">
                <a:ea typeface="맑은 고딕"/>
              </a:rPr>
              <a:t> </a:t>
            </a:r>
            <a:r>
              <a:rPr lang="en-US" altLang="ko-KR" sz="1100" dirty="0">
                <a:ea typeface="맑은 고딕"/>
              </a:rPr>
              <a:t>: </a:t>
            </a:r>
            <a:r>
              <a:rPr lang="ko-KR" altLang="en-US" sz="1100" dirty="0">
                <a:ea typeface="맑은 고딕"/>
              </a:rPr>
              <a:t>도메인을 </a:t>
            </a:r>
            <a:r>
              <a:rPr lang="en-US" altLang="ko-KR" sz="1100" dirty="0">
                <a:ea typeface="맑은 고딕"/>
              </a:rPr>
              <a:t>select</a:t>
            </a:r>
            <a:r>
              <a:rPr lang="ko-KR" altLang="en-US" sz="1100" dirty="0">
                <a:ea typeface="맑은 고딕"/>
              </a:rPr>
              <a:t>로 선택하면 자동으로 </a:t>
            </a:r>
            <a:r>
              <a:rPr lang="en-US" altLang="ko-KR" sz="1100" dirty="0">
                <a:ea typeface="맑은 고딕"/>
              </a:rPr>
              <a:t>value</a:t>
            </a:r>
            <a:r>
              <a:rPr lang="ko-KR" altLang="en-US" sz="1100" dirty="0">
                <a:ea typeface="맑은 고딕"/>
              </a:rPr>
              <a:t>값이 입력되게끔 기능을 넣었습니다</a:t>
            </a:r>
            <a:r>
              <a:rPr lang="en-US" altLang="ko-KR" sz="1100" dirty="0">
                <a:ea typeface="맑은 고딕"/>
              </a:rPr>
              <a:t>.</a:t>
            </a:r>
          </a:p>
          <a:p>
            <a:endParaRPr lang="en-US" altLang="ko-KR" sz="1100" dirty="0">
              <a:ea typeface="맑은 고딕"/>
            </a:endParaRPr>
          </a:p>
          <a:p>
            <a:r>
              <a:rPr lang="ko-KR" altLang="en-US" sz="1100" b="1" dirty="0">
                <a:ea typeface="맑은 고딕"/>
              </a:rPr>
              <a:t>비밀번호</a:t>
            </a:r>
            <a:r>
              <a:rPr lang="ko-KR" altLang="en-US" sz="1100" dirty="0">
                <a:ea typeface="맑은 고딕"/>
              </a:rPr>
              <a:t> </a:t>
            </a:r>
            <a:r>
              <a:rPr lang="en-US" altLang="ko-KR" sz="1100" dirty="0">
                <a:ea typeface="맑은 고딕"/>
              </a:rPr>
              <a:t>: </a:t>
            </a:r>
            <a:r>
              <a:rPr lang="ko-KR" altLang="en-US" sz="1100" dirty="0">
                <a:ea typeface="맑은 고딕"/>
              </a:rPr>
              <a:t>입력란을 클릭 시 </a:t>
            </a:r>
            <a:r>
              <a:rPr lang="en-US" altLang="ko-KR" sz="1100" dirty="0">
                <a:ea typeface="맑은 고딕"/>
              </a:rPr>
              <a:t>‘</a:t>
            </a:r>
            <a:r>
              <a:rPr lang="ko-KR" altLang="en-US" sz="1100" dirty="0">
                <a:ea typeface="맑은 고딕"/>
              </a:rPr>
              <a:t>영문</a:t>
            </a:r>
            <a:r>
              <a:rPr lang="en-US" altLang="ko-KR" sz="1100" dirty="0">
                <a:ea typeface="맑은 고딕"/>
              </a:rPr>
              <a:t>, </a:t>
            </a:r>
            <a:r>
              <a:rPr lang="ko-KR" altLang="en-US" sz="1100" dirty="0">
                <a:ea typeface="맑은 고딕"/>
              </a:rPr>
              <a:t>숫자를 포함한 </a:t>
            </a:r>
            <a:r>
              <a:rPr lang="en-US" altLang="ko-KR" sz="1100" dirty="0">
                <a:ea typeface="맑은 고딕"/>
              </a:rPr>
              <a:t>6~12</a:t>
            </a:r>
            <a:r>
              <a:rPr lang="ko-KR" altLang="en-US" sz="1100" dirty="0">
                <a:ea typeface="맑은 고딕"/>
              </a:rPr>
              <a:t>자리를 입력해주세요</a:t>
            </a:r>
            <a:r>
              <a:rPr lang="en-US" altLang="ko-KR" sz="1100" dirty="0">
                <a:ea typeface="맑은 고딕"/>
              </a:rPr>
              <a:t>.’ </a:t>
            </a:r>
            <a:r>
              <a:rPr lang="ko-KR" altLang="en-US" sz="1100" dirty="0">
                <a:ea typeface="맑은 고딕"/>
              </a:rPr>
              <a:t>알림이 밑에 나오게끔 설정해두었으며</a:t>
            </a:r>
            <a:r>
              <a:rPr lang="en-US" altLang="ko-KR" sz="1100" dirty="0">
                <a:ea typeface="맑은 고딕"/>
              </a:rPr>
              <a:t>, 6</a:t>
            </a:r>
            <a:r>
              <a:rPr lang="ko-KR" altLang="en-US" sz="1100" dirty="0">
                <a:ea typeface="맑은 고딕"/>
              </a:rPr>
              <a:t>자리 미만 시 </a:t>
            </a:r>
            <a:r>
              <a:rPr lang="en-US" altLang="ko-KR" sz="1100" dirty="0">
                <a:ea typeface="맑은 고딕"/>
              </a:rPr>
              <a:t>‘</a:t>
            </a:r>
            <a:r>
              <a:rPr lang="ko-KR" altLang="en-US" sz="1100" dirty="0">
                <a:ea typeface="맑은 고딕"/>
              </a:rPr>
              <a:t>비밀번호는 </a:t>
            </a:r>
            <a:r>
              <a:rPr lang="en-US" altLang="ko-KR" sz="1100" dirty="0">
                <a:ea typeface="맑은 고딕"/>
              </a:rPr>
              <a:t>6</a:t>
            </a:r>
            <a:r>
              <a:rPr lang="ko-KR" altLang="en-US" sz="1100" dirty="0">
                <a:ea typeface="맑은 고딕"/>
              </a:rPr>
              <a:t>자리 이상 입력해주세요</a:t>
            </a:r>
            <a:r>
              <a:rPr lang="en-US" altLang="ko-KR" sz="1100" dirty="0">
                <a:ea typeface="맑은 고딕"/>
              </a:rPr>
              <a:t>’ </a:t>
            </a:r>
            <a:r>
              <a:rPr lang="ko-KR" altLang="en-US" sz="1100" dirty="0">
                <a:ea typeface="맑은 고딕"/>
              </a:rPr>
              <a:t>알림이 뜨고</a:t>
            </a:r>
            <a:r>
              <a:rPr lang="en-US" altLang="ko-KR" sz="1100" dirty="0">
                <a:ea typeface="맑은 고딕"/>
              </a:rPr>
              <a:t>,</a:t>
            </a:r>
            <a:r>
              <a:rPr lang="ko-KR" altLang="en-US" sz="1100" dirty="0">
                <a:ea typeface="맑은 고딕"/>
              </a:rPr>
              <a:t> </a:t>
            </a:r>
            <a:r>
              <a:rPr lang="en-US" altLang="ko-KR" sz="1100" err="1">
                <a:ea typeface="맑은 고딕"/>
              </a:rPr>
              <a:t>maxlength</a:t>
            </a:r>
            <a:r>
              <a:rPr lang="ko-KR" altLang="en-US" sz="1100" dirty="0">
                <a:ea typeface="맑은 고딕"/>
              </a:rPr>
              <a:t>로 </a:t>
            </a:r>
            <a:r>
              <a:rPr lang="en-US" altLang="ko-KR" sz="1100" dirty="0">
                <a:ea typeface="맑은 고딕"/>
              </a:rPr>
              <a:t>12</a:t>
            </a:r>
            <a:r>
              <a:rPr lang="ko-KR" altLang="en-US" sz="1100" dirty="0">
                <a:ea typeface="맑은 고딕"/>
              </a:rPr>
              <a:t>자리 이상을 입력할 수 없게끔 설정해두었고</a:t>
            </a:r>
            <a:r>
              <a:rPr lang="en-US" altLang="ko-KR" sz="1100" dirty="0">
                <a:ea typeface="맑은 고딕"/>
              </a:rPr>
              <a:t>, </a:t>
            </a:r>
            <a:r>
              <a:rPr lang="ko-KR" altLang="en-US" sz="1100" dirty="0">
                <a:ea typeface="맑은 고딕"/>
              </a:rPr>
              <a:t>비밀번호와 비밀번호 확인란이 동일하지 않으면 수정하기 버튼을 클릭 시 </a:t>
            </a:r>
            <a:r>
              <a:rPr lang="en-US" altLang="ko-KR" sz="1100" dirty="0">
                <a:ea typeface="맑은 고딕"/>
              </a:rPr>
              <a:t>‘</a:t>
            </a:r>
            <a:r>
              <a:rPr lang="ko-KR" altLang="en-US" sz="1100" dirty="0">
                <a:ea typeface="맑은 고딕"/>
              </a:rPr>
              <a:t>비밀번호가 일치하지 않습니다</a:t>
            </a:r>
            <a:r>
              <a:rPr lang="en-US" altLang="ko-KR" sz="1100" dirty="0">
                <a:ea typeface="맑은 고딕"/>
              </a:rPr>
              <a:t>’</a:t>
            </a:r>
            <a:r>
              <a:rPr lang="ko-KR" altLang="en-US" sz="1100" dirty="0">
                <a:ea typeface="맑은 고딕"/>
              </a:rPr>
              <a:t> 알림이 뜨게끔 </a:t>
            </a:r>
            <a:r>
              <a:rPr lang="ko-KR" altLang="en-US" sz="1100" err="1">
                <a:ea typeface="맑은 고딕"/>
              </a:rPr>
              <a:t>설정해두었습니다</a:t>
            </a:r>
            <a:r>
              <a:rPr lang="en-US" altLang="ko-KR" sz="1100" dirty="0">
                <a:ea typeface="맑은 고딕"/>
              </a:rPr>
              <a:t>. (</a:t>
            </a:r>
            <a:r>
              <a:rPr lang="ko-KR" altLang="en-US" sz="1100" dirty="0" err="1">
                <a:ea typeface="맑은 고딕"/>
              </a:rPr>
              <a:t>비밀번호알림</a:t>
            </a:r>
            <a:r>
              <a:rPr lang="ko-KR" altLang="en-US" sz="1100" dirty="0">
                <a:ea typeface="맑은 고딕"/>
              </a:rPr>
              <a:t> 이미지 참고</a:t>
            </a:r>
            <a:r>
              <a:rPr lang="en-US" altLang="ko-KR" sz="1100" dirty="0">
                <a:ea typeface="맑은 고딕"/>
              </a:rPr>
              <a:t>)</a:t>
            </a:r>
          </a:p>
          <a:p>
            <a:endParaRPr lang="en-US" altLang="ko-KR" sz="1100" dirty="0">
              <a:ea typeface="맑은 고딕"/>
            </a:endParaRPr>
          </a:p>
          <a:p>
            <a:r>
              <a:rPr lang="ko-KR" altLang="en-US" sz="1100" b="1" dirty="0">
                <a:ea typeface="맑은 고딕"/>
              </a:rPr>
              <a:t>지역</a:t>
            </a:r>
            <a:r>
              <a:rPr lang="ko-KR" altLang="en-US" sz="1100" dirty="0">
                <a:ea typeface="맑은 고딕"/>
              </a:rPr>
              <a:t> </a:t>
            </a:r>
            <a:r>
              <a:rPr lang="en-US" altLang="ko-KR" sz="1100" dirty="0">
                <a:ea typeface="맑은 고딕"/>
              </a:rPr>
              <a:t>:  </a:t>
            </a:r>
            <a:r>
              <a:rPr lang="ko-KR" altLang="en-US" sz="1100" dirty="0">
                <a:ea typeface="맑은 고딕"/>
              </a:rPr>
              <a:t>도메인과 동일하게 </a:t>
            </a:r>
            <a:r>
              <a:rPr lang="en-US" altLang="ko-KR" sz="1100" dirty="0">
                <a:ea typeface="맑은 고딕"/>
              </a:rPr>
              <a:t>select</a:t>
            </a:r>
            <a:r>
              <a:rPr lang="ko-KR" altLang="en-US" sz="1100" dirty="0">
                <a:ea typeface="맑은 고딕"/>
              </a:rPr>
              <a:t>로 서울시에 모든 구를 넣어놨으며 선택할 수 있도록 설정해두었습니다</a:t>
            </a:r>
            <a:r>
              <a:rPr lang="en-US" altLang="ko-KR" sz="1100" dirty="0">
                <a:ea typeface="맑은 고딕"/>
              </a:rPr>
              <a:t>.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4978952" y="62047"/>
            <a:ext cx="2138891" cy="1003582"/>
            <a:chOff x="581415" y="4896028"/>
            <a:chExt cx="3588681" cy="128712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415" y="4896028"/>
              <a:ext cx="3588681" cy="8640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753480" y="5887101"/>
              <a:ext cx="1353384" cy="2960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&lt;</a:t>
              </a:r>
              <a:r>
                <a:rPr lang="ko-KR" altLang="en-US" sz="900" dirty="0"/>
                <a:t>중복확인</a:t>
              </a:r>
              <a:r>
                <a:rPr lang="en-US" altLang="ko-KR" sz="900" dirty="0"/>
                <a:t>&gt;</a:t>
              </a:r>
              <a:endParaRPr lang="ko-KR" altLang="en-US" sz="900" dirty="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987956" y="1114665"/>
            <a:ext cx="2130280" cy="1008849"/>
            <a:chOff x="589364" y="5832132"/>
            <a:chExt cx="3589200" cy="1348682"/>
          </a:xfrm>
        </p:grpSpPr>
        <p:pic>
          <p:nvPicPr>
            <p:cNvPr id="2052" name="Picture 4"/>
            <p:cNvPicPr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9364" y="5832132"/>
              <a:ext cx="3589200" cy="8640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1647808" y="6872226"/>
              <a:ext cx="1359051" cy="3085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&lt;</a:t>
              </a:r>
              <a:r>
                <a:rPr lang="ko-KR" altLang="en-US" sz="900" dirty="0"/>
                <a:t>중복확인</a:t>
              </a:r>
              <a:r>
                <a:rPr lang="en-US" altLang="ko-KR" sz="900" dirty="0"/>
                <a:t>&gt;</a:t>
              </a:r>
              <a:endParaRPr lang="ko-KR" altLang="en-US" sz="900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5110291" y="3378179"/>
            <a:ext cx="2008299" cy="761217"/>
            <a:chOff x="372756" y="5373216"/>
            <a:chExt cx="1853814" cy="761217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756" y="5373216"/>
              <a:ext cx="1853814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814302" y="5903601"/>
              <a:ext cx="9576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&lt;</a:t>
              </a:r>
              <a:r>
                <a:rPr lang="ko-KR" altLang="en-US" sz="900" dirty="0" err="1"/>
                <a:t>비밀번호알림</a:t>
              </a:r>
              <a:r>
                <a:rPr lang="en-US" altLang="ko-KR" sz="900" dirty="0"/>
                <a:t>&gt;</a:t>
              </a:r>
              <a:endParaRPr lang="ko-KR" altLang="en-US" sz="900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037700" y="2326669"/>
            <a:ext cx="2032265" cy="761217"/>
            <a:chOff x="2529005" y="5373216"/>
            <a:chExt cx="1875937" cy="761217"/>
          </a:xfrm>
        </p:grpSpPr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29005" y="5373216"/>
              <a:ext cx="1875937" cy="54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2973016" y="5903601"/>
              <a:ext cx="95765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&lt;</a:t>
              </a:r>
              <a:r>
                <a:rPr lang="ko-KR" altLang="en-US" sz="900" dirty="0" err="1"/>
                <a:t>비밀번호알림</a:t>
              </a:r>
              <a:r>
                <a:rPr lang="en-US" altLang="ko-KR" sz="900" dirty="0"/>
                <a:t>&gt;</a:t>
              </a:r>
              <a:endParaRPr lang="ko-KR" altLang="en-US" sz="900" dirty="0"/>
            </a:p>
          </p:txBody>
        </p:sp>
      </p:grp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756" y="2676324"/>
            <a:ext cx="2478379" cy="2164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9279744" y="2199450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 Modeling</a:t>
            </a:r>
            <a:endParaRPr lang="ko-KR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317442" y="65307"/>
            <a:ext cx="1891030" cy="20005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Class Modeling</a:t>
            </a:r>
          </a:p>
          <a:p>
            <a:endParaRPr lang="en-US" altLang="ko-KR" sz="1000" dirty="0"/>
          </a:p>
          <a:p>
            <a:r>
              <a:rPr lang="en-US" altLang="ko-KR" sz="1400" dirty="0" err="1"/>
              <a:t>header.jsp</a:t>
            </a:r>
            <a:endParaRPr lang="en-US" altLang="ko-KR" sz="1400" dirty="0"/>
          </a:p>
          <a:p>
            <a:r>
              <a:rPr lang="en-US" altLang="ko-KR" sz="1400" dirty="0" err="1"/>
              <a:t>mypageside.jsp</a:t>
            </a:r>
            <a:endParaRPr lang="en-US" altLang="ko-KR" sz="1400" dirty="0"/>
          </a:p>
          <a:p>
            <a:r>
              <a:rPr lang="en-US" altLang="ko-KR" sz="1400" dirty="0" err="1"/>
              <a:t>memberUpdate.jsp</a:t>
            </a:r>
            <a:endParaRPr lang="en-US" altLang="ko-KR" sz="1400" dirty="0"/>
          </a:p>
          <a:p>
            <a:r>
              <a:rPr lang="en-US" altLang="ko-KR" sz="1400" dirty="0" err="1"/>
              <a:t>memberUpdateAf.jsp</a:t>
            </a:r>
            <a:endParaRPr lang="en-US" altLang="ko-KR" sz="1400" dirty="0"/>
          </a:p>
          <a:p>
            <a:r>
              <a:rPr lang="en-US" altLang="ko-KR" sz="1400" dirty="0" err="1"/>
              <a:t>nameCheck.jsp</a:t>
            </a:r>
            <a:endParaRPr lang="en-US" altLang="ko-KR" sz="1400" dirty="0"/>
          </a:p>
          <a:p>
            <a:r>
              <a:rPr lang="en-US" altLang="ko-KR" sz="1400" dirty="0"/>
              <a:t>MemberDao.java</a:t>
            </a:r>
          </a:p>
          <a:p>
            <a:r>
              <a:rPr lang="en-US" altLang="ko-KR" sz="1400" dirty="0"/>
              <a:t>MemberDto.java</a:t>
            </a:r>
          </a:p>
        </p:txBody>
      </p:sp>
    </p:spTree>
    <p:extLst>
      <p:ext uri="{BB962C8B-B14F-4D97-AF65-F5344CB8AC3E}">
        <p14:creationId xmlns:p14="http://schemas.microsoft.com/office/powerpoint/2010/main" val="38413829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165" y="4203866"/>
            <a:ext cx="4758529" cy="566738"/>
          </a:xfrm>
        </p:spPr>
        <p:txBody>
          <a:bodyPr anchor="ctr"/>
          <a:lstStyle/>
          <a:p>
            <a:r>
              <a:rPr lang="ko-KR" altLang="en-US" dirty="0"/>
              <a:t>회원탈퇴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-864" y="4779930"/>
            <a:ext cx="9140029" cy="2364850"/>
          </a:xfrm>
        </p:spPr>
        <p:txBody>
          <a:bodyPr anchor="ctr">
            <a:normAutofit/>
          </a:bodyPr>
          <a:lstStyle/>
          <a:p>
            <a:r>
              <a:rPr lang="ko-KR" altLang="en-US" dirty="0">
                <a:ea typeface="맑은 고딕"/>
              </a:rPr>
              <a:t>닉네임과 함께 </a:t>
            </a:r>
            <a:r>
              <a:rPr lang="ko-KR" altLang="en-US" dirty="0" err="1">
                <a:ea typeface="맑은 고딕"/>
              </a:rPr>
              <a:t>회원탈퇴문구를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작성해두었고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탈퇴사유를 </a:t>
            </a:r>
            <a:r>
              <a:rPr lang="en-US" altLang="ko-KR" dirty="0">
                <a:ea typeface="맑은 고딕"/>
              </a:rPr>
              <a:t>select</a:t>
            </a:r>
            <a:r>
              <a:rPr lang="ko-KR" altLang="en-US" dirty="0">
                <a:ea typeface="맑은 고딕"/>
              </a:rPr>
              <a:t>문으로 선택할 수 있게 기능을 넣어두었습니다</a:t>
            </a:r>
            <a:r>
              <a:rPr lang="en-US" altLang="ko-KR" dirty="0">
                <a:ea typeface="맑은 고딕"/>
              </a:rPr>
              <a:t>.</a:t>
            </a:r>
            <a:endParaRPr lang="ko-KR" altLang="en-US" b="1" dirty="0">
              <a:ea typeface="맑은 고딕"/>
            </a:endParaRPr>
          </a:p>
          <a:p>
            <a:endParaRPr lang="en-US" altLang="ko-KR" dirty="0"/>
          </a:p>
          <a:p>
            <a:r>
              <a:rPr lang="ko-KR" altLang="en-US" dirty="0">
                <a:ea typeface="맑은 고딕"/>
              </a:rPr>
              <a:t>탈퇴하기 버튼을 클릭하면 회원의 </a:t>
            </a:r>
            <a:r>
              <a:rPr lang="en-US" altLang="ko-KR" dirty="0">
                <a:ea typeface="맑은 고딕"/>
              </a:rPr>
              <a:t>Auth</a:t>
            </a:r>
            <a:r>
              <a:rPr lang="ko-KR" altLang="en-US" dirty="0">
                <a:ea typeface="맑은 고딕"/>
              </a:rPr>
              <a:t>는 </a:t>
            </a:r>
            <a:r>
              <a:rPr lang="en-US" altLang="ko-KR" dirty="0">
                <a:ea typeface="맑은 고딕"/>
              </a:rPr>
              <a:t>3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0</a:t>
            </a:r>
            <a:r>
              <a:rPr lang="ko-KR" altLang="en-US" dirty="0">
                <a:ea typeface="맑은 고딕"/>
              </a:rPr>
              <a:t>으로 변경되며 변경 시 재 로그인 하였을 때 </a:t>
            </a:r>
            <a:r>
              <a:rPr lang="en-US" altLang="ko-KR" dirty="0">
                <a:ea typeface="맑은 고딕"/>
              </a:rPr>
              <a:t>‘</a:t>
            </a:r>
            <a:r>
              <a:rPr lang="ko-KR" altLang="en-US" dirty="0">
                <a:ea typeface="맑은 고딕"/>
              </a:rPr>
              <a:t>존재하지 않는 아이디입니다</a:t>
            </a:r>
            <a:r>
              <a:rPr lang="en-US" altLang="ko-KR" dirty="0">
                <a:ea typeface="맑은 고딕"/>
              </a:rPr>
              <a:t>.’ </a:t>
            </a:r>
            <a:r>
              <a:rPr lang="ko-KR" altLang="en-US" dirty="0">
                <a:ea typeface="맑은 고딕"/>
              </a:rPr>
              <a:t>라고 알림이 뜨도록 설정해두었습니다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탈퇴회원 로그인 시 알림 참고</a:t>
            </a:r>
            <a:r>
              <a:rPr lang="en-US" altLang="ko-KR" sz="1100" dirty="0"/>
              <a:t>)</a:t>
            </a:r>
          </a:p>
          <a:p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1100" dirty="0"/>
              <a:t>※ </a:t>
            </a:r>
            <a:r>
              <a:rPr lang="ko-KR" altLang="en-US" sz="1100" dirty="0"/>
              <a:t>일반회원 </a:t>
            </a:r>
            <a:r>
              <a:rPr lang="en-US" altLang="ko-KR" sz="1100" dirty="0"/>
              <a:t>: 3, </a:t>
            </a:r>
            <a:r>
              <a:rPr lang="ko-KR" altLang="en-US" sz="1100" dirty="0"/>
              <a:t>관리자 </a:t>
            </a:r>
            <a:r>
              <a:rPr lang="en-US" altLang="ko-KR" sz="1100" dirty="0"/>
              <a:t>: 1, </a:t>
            </a:r>
            <a:r>
              <a:rPr lang="ko-KR" altLang="en-US" sz="1100" dirty="0"/>
              <a:t>탈퇴회원 </a:t>
            </a:r>
            <a:r>
              <a:rPr lang="en-US" altLang="ko-KR" sz="1100" dirty="0"/>
              <a:t>0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" y="-35478"/>
            <a:ext cx="5743780" cy="3688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440597" y="2359042"/>
            <a:ext cx="3819043" cy="1382960"/>
            <a:chOff x="915483" y="4869160"/>
            <a:chExt cx="3977994" cy="138296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83" y="4869160"/>
              <a:ext cx="3977994" cy="11521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094803" y="6021288"/>
              <a:ext cx="1686753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dirty="0"/>
                <a:t>&lt;</a:t>
              </a:r>
              <a:r>
                <a:rPr lang="ko-KR" altLang="en-US" sz="900" dirty="0"/>
                <a:t>탈퇴회원 로그인 시 알림</a:t>
              </a:r>
              <a:r>
                <a:rPr lang="en-US" altLang="ko-KR" sz="900" dirty="0"/>
                <a:t>&gt;</a:t>
              </a:r>
              <a:endParaRPr lang="ko-KR" altLang="en-US" sz="900" dirty="0"/>
            </a:p>
          </p:txBody>
        </p:sp>
      </p:grp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7168" y="2765971"/>
            <a:ext cx="2478379" cy="21649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9022009" y="235633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 Modeling</a:t>
            </a:r>
            <a:endParaRPr lang="ko-KR" alt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439841" y="149235"/>
            <a:ext cx="1822102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Class Modeling</a:t>
            </a:r>
          </a:p>
          <a:p>
            <a:endParaRPr lang="en-US" altLang="ko-KR" sz="1000" dirty="0"/>
          </a:p>
          <a:p>
            <a:r>
              <a:rPr lang="en-US" altLang="ko-KR" sz="1400" dirty="0" err="1"/>
              <a:t>header.jsp</a:t>
            </a:r>
            <a:endParaRPr lang="en-US" altLang="ko-KR" sz="1400" dirty="0"/>
          </a:p>
          <a:p>
            <a:r>
              <a:rPr lang="en-US" altLang="ko-KR" sz="1400" dirty="0" err="1"/>
              <a:t>mypageside.jsp</a:t>
            </a:r>
            <a:endParaRPr lang="en-US" altLang="ko-KR" sz="1400" dirty="0"/>
          </a:p>
          <a:p>
            <a:r>
              <a:rPr lang="en-US" altLang="ko-KR" sz="1400" dirty="0" err="1"/>
              <a:t>memberDelete.jsp</a:t>
            </a:r>
            <a:endParaRPr lang="en-US" altLang="ko-KR" sz="1400" dirty="0"/>
          </a:p>
          <a:p>
            <a:r>
              <a:rPr lang="en-US" altLang="ko-KR" sz="1400" dirty="0" err="1"/>
              <a:t>memberDeleteAf.jsp</a:t>
            </a:r>
            <a:endParaRPr lang="en-US" altLang="ko-KR" sz="1400" dirty="0"/>
          </a:p>
          <a:p>
            <a:r>
              <a:rPr lang="en-US" altLang="ko-KR" sz="1400" dirty="0"/>
              <a:t>MemberDao.java</a:t>
            </a:r>
          </a:p>
          <a:p>
            <a:r>
              <a:rPr lang="en-US" altLang="ko-KR" sz="1400" dirty="0"/>
              <a:t>MemberDto.java</a:t>
            </a:r>
          </a:p>
        </p:txBody>
      </p:sp>
    </p:spTree>
    <p:extLst>
      <p:ext uri="{BB962C8B-B14F-4D97-AF65-F5344CB8AC3E}">
        <p14:creationId xmlns:p14="http://schemas.microsoft.com/office/powerpoint/2010/main" val="461111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" y="4573"/>
            <a:ext cx="6763083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078039" y="2647685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 Modeling</a:t>
            </a:r>
            <a:endParaRPr lang="ko-KR" alt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763791" y="82000"/>
            <a:ext cx="2370734" cy="293748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/>
              <a:t>Class Modeling</a:t>
            </a:r>
          </a:p>
          <a:p>
            <a:endParaRPr lang="en-US" altLang="ko-KR" sz="1000" dirty="0"/>
          </a:p>
          <a:p>
            <a:r>
              <a:rPr lang="en-US" altLang="ko-KR" sz="1600" dirty="0" err="1">
                <a:latin typeface="Helvetica"/>
                <a:ea typeface="맑은 고딕"/>
                <a:cs typeface="Helvetica"/>
              </a:rPr>
              <a:t>header.jsp</a:t>
            </a:r>
            <a:endParaRPr lang="en-US" altLang="ko-KR" sz="1600" dirty="0">
              <a:latin typeface="Helvetica"/>
              <a:ea typeface="맑은 고딕"/>
              <a:cs typeface="Helvetica"/>
            </a:endParaRPr>
          </a:p>
          <a:p>
            <a:r>
              <a:rPr lang="en-US" sz="1600" dirty="0" err="1">
                <a:latin typeface="Helvetica"/>
                <a:ea typeface="+mn-lt"/>
                <a:cs typeface="+mn-lt"/>
              </a:rPr>
              <a:t>mymyCrewdetail.jsp</a:t>
            </a:r>
            <a:endParaRPr lang="en-US" dirty="0" err="1">
              <a:latin typeface="Helvetica"/>
              <a:ea typeface="+mn-lt"/>
              <a:cs typeface="+mn-lt"/>
            </a:endParaRPr>
          </a:p>
          <a:p>
            <a:r>
              <a:rPr lang="en-US" altLang="ko-KR" sz="1600" err="1">
                <a:latin typeface="Helvetica"/>
                <a:ea typeface="맑은 고딕"/>
                <a:cs typeface="Helvetica"/>
              </a:rPr>
              <a:t>crewmodify.jsp</a:t>
            </a:r>
            <a:endParaRPr lang="en-US" altLang="ko-KR" sz="1600">
              <a:latin typeface="Helvetica"/>
              <a:ea typeface="맑은 고딕"/>
              <a:cs typeface="Helvetica"/>
            </a:endParaRPr>
          </a:p>
          <a:p>
            <a:r>
              <a:rPr lang="en-US" altLang="ko-KR" sz="1600" err="1">
                <a:latin typeface="Helvetica"/>
                <a:ea typeface="맑은 고딕"/>
                <a:cs typeface="Helvetica"/>
              </a:rPr>
              <a:t>crewdelAf.jsp</a:t>
            </a:r>
            <a:endParaRPr lang="en-US" altLang="ko-KR" sz="1600">
              <a:latin typeface="Helvetica"/>
              <a:ea typeface="맑은 고딕"/>
              <a:cs typeface="Helvetica"/>
            </a:endParaRPr>
          </a:p>
          <a:p>
            <a:r>
              <a:rPr lang="en-US" altLang="ko-KR" sz="1600" err="1">
                <a:latin typeface="Helvetica"/>
                <a:ea typeface="맑은 고딕"/>
                <a:cs typeface="Helvetica"/>
              </a:rPr>
              <a:t>crewdrop.jsp</a:t>
            </a:r>
            <a:endParaRPr lang="en-US" altLang="ko-KR" sz="1600">
              <a:latin typeface="Helvetica"/>
              <a:ea typeface="맑은 고딕"/>
              <a:cs typeface="Helvetica"/>
            </a:endParaRPr>
          </a:p>
          <a:p>
            <a:r>
              <a:rPr lang="en-US" altLang="ko-KR" sz="1600" err="1">
                <a:latin typeface="Helvetica"/>
                <a:ea typeface="맑은 고딕"/>
                <a:cs typeface="Helvetica"/>
              </a:rPr>
              <a:t>MemberDto</a:t>
            </a:r>
            <a:endParaRPr lang="en-US" altLang="ko-KR" sz="1600">
              <a:latin typeface="Helvetica"/>
              <a:ea typeface="맑은 고딕"/>
              <a:cs typeface="Helvetica"/>
            </a:endParaRPr>
          </a:p>
          <a:p>
            <a:r>
              <a:rPr lang="en-US" altLang="ko-KR" sz="1600" err="1">
                <a:latin typeface="Helvetica"/>
                <a:ea typeface="맑은 고딕"/>
                <a:cs typeface="Helvetica"/>
              </a:rPr>
              <a:t>CrewDao</a:t>
            </a:r>
            <a:endParaRPr lang="en-US" altLang="ko-KR" sz="1600">
              <a:latin typeface="Helvetica"/>
              <a:ea typeface="맑은 고딕"/>
              <a:cs typeface="Helvetica"/>
            </a:endParaRPr>
          </a:p>
          <a:p>
            <a:r>
              <a:rPr lang="en-US" altLang="ko-KR" sz="1600" err="1">
                <a:latin typeface="Helvetica"/>
                <a:ea typeface="맑은 고딕"/>
                <a:cs typeface="Helvetica"/>
              </a:rPr>
              <a:t>CrewDto</a:t>
            </a:r>
            <a:endParaRPr lang="en-US" altLang="ko-KR" sz="1600">
              <a:latin typeface="Helvetica"/>
              <a:ea typeface="맑은 고딕"/>
              <a:cs typeface="Helvetica"/>
            </a:endParaRPr>
          </a:p>
          <a:p>
            <a:r>
              <a:rPr lang="en-US" sz="1600" err="1">
                <a:latin typeface="Helvetica"/>
                <a:ea typeface="+mn-lt"/>
                <a:cs typeface="+mn-lt"/>
              </a:rPr>
              <a:t>mymyCrew.jsp</a:t>
            </a:r>
            <a:endParaRPr lang="en-US" sz="1600" err="1">
              <a:latin typeface="Helvetica"/>
            </a:endParaRPr>
          </a:p>
          <a:p>
            <a:endParaRPr lang="en-US" altLang="ko-KR" sz="1400" dirty="0"/>
          </a:p>
        </p:txBody>
      </p:sp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-864" y="4661952"/>
            <a:ext cx="4758529" cy="566738"/>
          </a:xfrm>
        </p:spPr>
        <p:txBody>
          <a:bodyPr anchor="ctr"/>
          <a:lstStyle/>
          <a:p>
            <a:r>
              <a:rPr lang="ko-KR" altLang="en-US" dirty="0" err="1"/>
              <a:t>참여중인크루</a:t>
            </a:r>
            <a:endParaRPr lang="ko-KR" altLang="en-US" dirty="0"/>
          </a:p>
        </p:txBody>
      </p:sp>
      <p:sp>
        <p:nvSpPr>
          <p:cNvPr id="10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-864" y="5350075"/>
            <a:ext cx="5755852" cy="1512168"/>
          </a:xfrm>
        </p:spPr>
        <p:txBody>
          <a:bodyPr anchor="ctr">
            <a:normAutofit/>
          </a:bodyPr>
          <a:lstStyle/>
          <a:p>
            <a:r>
              <a:rPr lang="ko-KR" altLang="en-US" dirty="0">
                <a:ea typeface="맑은 고딕"/>
              </a:rPr>
              <a:t>현재 내가 가입되어 있는 크루들을 볼 수 있는 곳으로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클릭하면 상세페이지로 이동되어 </a:t>
            </a:r>
            <a:r>
              <a:rPr lang="ko-KR" altLang="en-US" dirty="0" err="1">
                <a:ea typeface="맑은 고딕"/>
              </a:rPr>
              <a:t>크루정보를</a:t>
            </a:r>
            <a:r>
              <a:rPr lang="ko-KR" altLang="en-US" dirty="0">
                <a:ea typeface="맑은 고딕"/>
              </a:rPr>
              <a:t> 볼 수 있고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커뮤니티로 바로 이동 가능하며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내가 참여한 크루는 탈퇴가 가능하고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리더인 크루는 수정</a:t>
            </a:r>
            <a:r>
              <a:rPr lang="en-US" altLang="ko-KR" dirty="0">
                <a:ea typeface="맑은 고딕"/>
              </a:rPr>
              <a:t>,</a:t>
            </a:r>
            <a:r>
              <a:rPr lang="ko-KR" altLang="en-US" dirty="0">
                <a:ea typeface="맑은 고딕"/>
              </a:rPr>
              <a:t> 삭제가 가능합니다</a:t>
            </a:r>
            <a:r>
              <a:rPr lang="en-US" altLang="ko-KR" dirty="0">
                <a:ea typeface="맑은 고딕"/>
              </a:rPr>
              <a:t>. </a:t>
            </a:r>
            <a:endParaRPr lang="ko-KR" altLang="en-US" dirty="0">
              <a:ea typeface="맑은 고딕"/>
            </a:endParaRPr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9563" y="3117872"/>
            <a:ext cx="2095324" cy="2112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그룹 11"/>
          <p:cNvGrpSpPr/>
          <p:nvPr/>
        </p:nvGrpSpPr>
        <p:grpSpPr>
          <a:xfrm>
            <a:off x="4016110" y="3073608"/>
            <a:ext cx="3638374" cy="1584151"/>
            <a:chOff x="107504" y="3219284"/>
            <a:chExt cx="4320480" cy="1584151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3219284"/>
              <a:ext cx="4320480" cy="12187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1413466" y="4480270"/>
              <a:ext cx="237045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&lt;</a:t>
              </a:r>
              <a:r>
                <a:rPr lang="ko-KR" altLang="en-US" sz="1500" dirty="0"/>
                <a:t>내가 참여한 </a:t>
              </a:r>
              <a:r>
                <a:rPr lang="ko-KR" altLang="en-US" sz="1500" dirty="0" err="1"/>
                <a:t>크루</a:t>
              </a:r>
              <a:r>
                <a:rPr lang="en-US" altLang="ko-KR" sz="1500" dirty="0"/>
                <a:t>&gt;</a:t>
              </a:r>
              <a:endParaRPr lang="ko-KR" altLang="en-US" sz="1500" dirty="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4404" y="2979236"/>
            <a:ext cx="4008168" cy="1562425"/>
            <a:chOff x="107504" y="4817000"/>
            <a:chExt cx="4320480" cy="1965836"/>
          </a:xfrm>
        </p:grpSpPr>
        <p:sp>
          <p:nvSpPr>
            <p:cNvPr id="16" name="TextBox 15"/>
            <p:cNvSpPr txBox="1"/>
            <p:nvPr/>
          </p:nvSpPr>
          <p:spPr>
            <a:xfrm>
              <a:off x="1413466" y="6459671"/>
              <a:ext cx="199658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500" dirty="0"/>
                <a:t>&lt;</a:t>
              </a:r>
              <a:r>
                <a:rPr lang="ko-KR" altLang="en-US" sz="1500" dirty="0"/>
                <a:t>내가 리더인 </a:t>
              </a:r>
              <a:r>
                <a:rPr lang="ko-KR" altLang="en-US" sz="1500" dirty="0" err="1"/>
                <a:t>크루</a:t>
              </a:r>
              <a:r>
                <a:rPr lang="en-US" altLang="ko-KR" sz="1500" dirty="0"/>
                <a:t>&gt;</a:t>
              </a:r>
              <a:endParaRPr lang="ko-KR" altLang="en-US" sz="1500" dirty="0"/>
            </a:p>
          </p:txBody>
        </p:sp>
        <p:pic>
          <p:nvPicPr>
            <p:cNvPr id="2053" name="Picture 5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504" y="4817000"/>
              <a:ext cx="4320480" cy="16426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482" y="3852401"/>
            <a:ext cx="2830518" cy="13836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231852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" y="-200"/>
            <a:ext cx="4021912" cy="30834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7750" y="134681"/>
            <a:ext cx="4890252" cy="2826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0201" y="3290374"/>
            <a:ext cx="4985934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34556" y="4590367"/>
            <a:ext cx="4689923" cy="566738"/>
          </a:xfrm>
        </p:spPr>
        <p:txBody>
          <a:bodyPr anchor="ctr"/>
          <a:lstStyle/>
          <a:p>
            <a:r>
              <a:rPr lang="ko-KR" altLang="en-US" dirty="0"/>
              <a:t>나의 캘린더</a:t>
            </a:r>
          </a:p>
        </p:txBody>
      </p:sp>
      <p:sp>
        <p:nvSpPr>
          <p:cNvPr id="9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938" y="4588597"/>
            <a:ext cx="6393217" cy="2592288"/>
          </a:xfrm>
        </p:spPr>
        <p:txBody>
          <a:bodyPr anchor="ctr"/>
          <a:lstStyle/>
          <a:p>
            <a:r>
              <a:rPr lang="ko-KR" altLang="en-US" dirty="0">
                <a:ea typeface="맑은 고딕"/>
              </a:rPr>
              <a:t>일정을 수정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삭제하며 일정관리 할 수 있는 메뉴로 달력의 숫자를 클릭 시 그 날 일정들이 한눈에 보이도록 리스트를 설정해주었고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그 곳에서 일정삭제가 가능합니다</a:t>
            </a:r>
            <a:r>
              <a:rPr lang="en-US" altLang="ko-KR" dirty="0">
                <a:ea typeface="맑은 고딕"/>
              </a:rPr>
              <a:t>.</a:t>
            </a:r>
            <a:endParaRPr lang="ko-KR" altLang="en-US" b="1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또한 다른 크루와 헷갈리지 않도록 라벨 색깔을 주어 내가 원하는 색으로 표시할 수 있습니다</a:t>
            </a:r>
            <a:r>
              <a:rPr lang="en-US" altLang="ko-KR" dirty="0">
                <a:ea typeface="맑은 고딕"/>
              </a:rPr>
              <a:t>.</a:t>
            </a:r>
            <a:r>
              <a:rPr lang="ko-KR" altLang="en-US" dirty="0">
                <a:ea typeface="맑은 고딕"/>
              </a:rPr>
              <a:t> 일정을 클릭하면 일정을 상세히 볼 수 있도록 상세페이지가 나오며 그 곳에서도 수정 삭제가 가능하도록 기능을 넣어두었습니다</a:t>
            </a:r>
            <a:r>
              <a:rPr lang="en-US" altLang="ko-KR" dirty="0">
                <a:ea typeface="맑은 고딕"/>
              </a:rPr>
              <a:t>.</a:t>
            </a:r>
            <a:endParaRPr lang="ko-KR" altLang="en-US" dirty="0">
              <a:ea typeface="맑은 고딕"/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9315" y="4245148"/>
            <a:ext cx="2478379" cy="20689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8831509" y="3701038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 Modeling</a:t>
            </a:r>
            <a:endParaRPr lang="ko-KR" alt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8885401" y="137568"/>
            <a:ext cx="2004223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/>
              <a:t>Class Modeling</a:t>
            </a:r>
          </a:p>
          <a:p>
            <a:endParaRPr lang="en-US" altLang="ko-KR" sz="1000" dirty="0"/>
          </a:p>
          <a:p>
            <a:r>
              <a:rPr lang="en-US" altLang="ko-KR" sz="1400" dirty="0" err="1"/>
              <a:t>header.jsp</a:t>
            </a:r>
            <a:endParaRPr lang="en-US" altLang="ko-KR" sz="1400" dirty="0"/>
          </a:p>
          <a:p>
            <a:r>
              <a:rPr lang="en-US" altLang="ko-KR" sz="1400" dirty="0" err="1"/>
              <a:t>mypageside.jsp</a:t>
            </a:r>
            <a:endParaRPr lang="en-US" altLang="ko-KR" sz="1400" dirty="0"/>
          </a:p>
          <a:p>
            <a:r>
              <a:rPr lang="en-US" altLang="ko-KR" sz="1400" dirty="0" err="1"/>
              <a:t>mymyCalendar.jsp</a:t>
            </a:r>
            <a:endParaRPr lang="en-US" altLang="ko-KR" sz="1400" dirty="0"/>
          </a:p>
          <a:p>
            <a:r>
              <a:rPr lang="en-US" altLang="ko-KR" sz="1400" dirty="0" err="1"/>
              <a:t>mymyCaldetail.jsp</a:t>
            </a:r>
            <a:endParaRPr lang="en-US" altLang="ko-KR" sz="1400" dirty="0"/>
          </a:p>
          <a:p>
            <a:r>
              <a:rPr lang="en-US" altLang="ko-KR" sz="1400" dirty="0" err="1"/>
              <a:t>mymyCallist.jsp</a:t>
            </a:r>
            <a:endParaRPr lang="en-US" altLang="ko-KR" sz="1400" dirty="0"/>
          </a:p>
          <a:p>
            <a:r>
              <a:rPr lang="en-US" altLang="ko-KR" sz="1400" dirty="0" err="1"/>
              <a:t>mymyCalupdate.jsp</a:t>
            </a:r>
            <a:endParaRPr lang="en-US" altLang="ko-KR" sz="1400" dirty="0"/>
          </a:p>
          <a:p>
            <a:r>
              <a:rPr lang="en-US" altLang="ko-KR" sz="1400" dirty="0" err="1"/>
              <a:t>mymyCalupdateAf.jsp</a:t>
            </a:r>
            <a:endParaRPr lang="en-US" altLang="ko-KR" sz="1400" dirty="0"/>
          </a:p>
          <a:p>
            <a:r>
              <a:rPr lang="en-US" altLang="ko-KR" sz="1400" dirty="0" err="1"/>
              <a:t>mymyCaldelete.jsp</a:t>
            </a:r>
            <a:endParaRPr lang="en-US" altLang="ko-KR" sz="1400" dirty="0"/>
          </a:p>
          <a:p>
            <a:r>
              <a:rPr lang="en-US" altLang="ko-KR" sz="1400" dirty="0" err="1"/>
              <a:t>CalendarDao</a:t>
            </a:r>
            <a:endParaRPr lang="en-US" altLang="ko-KR" sz="1400" dirty="0"/>
          </a:p>
          <a:p>
            <a:r>
              <a:rPr lang="en-US" altLang="ko-KR" sz="1400" dirty="0" err="1"/>
              <a:t>CalendarDto</a:t>
            </a:r>
            <a:endParaRPr lang="en-US" altLang="ko-KR" sz="1400" dirty="0"/>
          </a:p>
          <a:p>
            <a:r>
              <a:rPr lang="en-US" altLang="ko-KR" sz="1400" dirty="0" err="1"/>
              <a:t>CalUtil</a:t>
            </a:r>
            <a:endParaRPr lang="en-US" altLang="ko-KR" sz="1400" dirty="0"/>
          </a:p>
          <a:p>
            <a:r>
              <a:rPr lang="en-US" altLang="ko-KR" sz="1400" dirty="0" err="1"/>
              <a:t>MemberDto</a:t>
            </a:r>
            <a:endParaRPr lang="en-US" altLang="ko-KR" sz="1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168" y="4240508"/>
            <a:ext cx="2478379" cy="20551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089084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" y="4573"/>
            <a:ext cx="5491581" cy="2123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540" y="4725562"/>
            <a:ext cx="3822425" cy="566738"/>
          </a:xfrm>
        </p:spPr>
        <p:txBody>
          <a:bodyPr anchor="ctr"/>
          <a:lstStyle/>
          <a:p>
            <a:r>
              <a:rPr lang="ko-KR" altLang="en-US" dirty="0"/>
              <a:t>나의 게시판</a:t>
            </a:r>
          </a:p>
        </p:txBody>
      </p:sp>
      <p:sp>
        <p:nvSpPr>
          <p:cNvPr id="7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-16833" y="4781382"/>
            <a:ext cx="4734511" cy="2520280"/>
          </a:xfrm>
        </p:spPr>
        <p:txBody>
          <a:bodyPr anchor="ctr">
            <a:normAutofit/>
          </a:bodyPr>
          <a:lstStyle/>
          <a:p>
            <a:r>
              <a:rPr lang="ko-KR" altLang="en-US" dirty="0">
                <a:ea typeface="맑은 고딕"/>
              </a:rPr>
              <a:t>내가 작성한 자유게시판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인증게시판을 볼 수 있으며</a:t>
            </a:r>
            <a:r>
              <a:rPr lang="en-US" altLang="ko-KR" dirty="0">
                <a:ea typeface="맑은 고딕"/>
              </a:rPr>
              <a:t>,</a:t>
            </a:r>
            <a:endParaRPr lang="ko-KR" altLang="en-US" b="1" dirty="0">
              <a:ea typeface="맑은 고딕"/>
            </a:endParaRPr>
          </a:p>
          <a:p>
            <a:r>
              <a:rPr lang="ko-KR" altLang="en-US" dirty="0"/>
              <a:t>제목을 클릭 시 상세페이지에서 수정</a:t>
            </a:r>
            <a:r>
              <a:rPr lang="en-US" altLang="ko-KR" dirty="0"/>
              <a:t>, </a:t>
            </a:r>
            <a:r>
              <a:rPr lang="ko-KR" altLang="en-US" dirty="0"/>
              <a:t>삭제가 가능하도록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모든 페이지는 검색이 가능하도록 검색기능을 넣어두었습니다</a:t>
            </a:r>
            <a:r>
              <a:rPr lang="en-US" altLang="ko-KR" dirty="0"/>
              <a:t>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" y="2238482"/>
            <a:ext cx="5491581" cy="1758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8618597" y="2016241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 Modeling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43370" y="156525"/>
            <a:ext cx="179985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Class Modeling</a:t>
            </a:r>
          </a:p>
          <a:p>
            <a:endParaRPr lang="en-US" altLang="ko-KR" sz="1000" dirty="0"/>
          </a:p>
          <a:p>
            <a:r>
              <a:rPr lang="en-US" altLang="ko-KR" sz="1400" dirty="0" err="1"/>
              <a:t>header.jsp</a:t>
            </a:r>
            <a:endParaRPr lang="en-US" altLang="ko-KR" sz="1400" dirty="0"/>
          </a:p>
          <a:p>
            <a:r>
              <a:rPr lang="en-US" altLang="ko-KR" sz="1400" dirty="0" err="1"/>
              <a:t>mymyFreeBbs.jsp</a:t>
            </a:r>
            <a:endParaRPr lang="en-US" altLang="ko-KR" sz="1400" dirty="0"/>
          </a:p>
          <a:p>
            <a:r>
              <a:rPr lang="en-US" altLang="ko-KR" sz="1400" dirty="0" err="1"/>
              <a:t>mymyReviewBbs.jsp</a:t>
            </a:r>
            <a:endParaRPr lang="en-US" altLang="ko-KR" sz="1400" dirty="0"/>
          </a:p>
          <a:p>
            <a:r>
              <a:rPr lang="en-US" altLang="ko-KR" sz="1400" dirty="0" err="1"/>
              <a:t>pdsdetail.jsp</a:t>
            </a:r>
            <a:endParaRPr lang="en-US" altLang="ko-KR" sz="1400" dirty="0"/>
          </a:p>
          <a:p>
            <a:r>
              <a:rPr lang="en-US" altLang="ko-KR" sz="1400" dirty="0" err="1"/>
              <a:t>pdsdelete.jsp</a:t>
            </a:r>
            <a:endParaRPr lang="en-US" altLang="ko-KR" sz="1400" dirty="0"/>
          </a:p>
          <a:p>
            <a:r>
              <a:rPr lang="en-US" altLang="ko-KR" sz="1400" dirty="0" err="1"/>
              <a:t>pdsupdate.jsp</a:t>
            </a:r>
            <a:endParaRPr lang="en-US" altLang="ko-KR" sz="1400" dirty="0"/>
          </a:p>
          <a:p>
            <a:r>
              <a:rPr lang="en-US" altLang="ko-KR" sz="1400" dirty="0" err="1"/>
              <a:t>pdsupdateAf.jsp</a:t>
            </a:r>
            <a:endParaRPr lang="en-US" altLang="ko-KR" sz="1400" dirty="0"/>
          </a:p>
          <a:p>
            <a:r>
              <a:rPr lang="en-US" altLang="ko-KR" sz="1400" dirty="0" err="1"/>
              <a:t>PdsDto</a:t>
            </a:r>
            <a:endParaRPr lang="en-US" altLang="ko-KR" sz="1400" dirty="0"/>
          </a:p>
          <a:p>
            <a:r>
              <a:rPr lang="en-US" altLang="ko-KR" sz="1400" dirty="0" err="1"/>
              <a:t>PdsDao</a:t>
            </a:r>
            <a:endParaRPr lang="en-US" altLang="ko-KR" sz="1400" dirty="0"/>
          </a:p>
          <a:p>
            <a:endParaRPr lang="en-US" altLang="ko-KR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7610" y="2628654"/>
            <a:ext cx="2463878" cy="2062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609" y="2624882"/>
            <a:ext cx="2478379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1223" y="4743864"/>
            <a:ext cx="2481471" cy="19367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089318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/>
          <p:cNvSpPr>
            <a:spLocks noGrp="1"/>
          </p:cNvSpPr>
          <p:nvPr>
            <p:ph type="title"/>
          </p:nvPr>
        </p:nvSpPr>
        <p:spPr>
          <a:xfrm>
            <a:off x="37158" y="4086827"/>
            <a:ext cx="3822425" cy="566738"/>
          </a:xfrm>
        </p:spPr>
        <p:txBody>
          <a:bodyPr anchor="ctr"/>
          <a:lstStyle/>
          <a:p>
            <a:r>
              <a:rPr lang="ko-KR" altLang="en-US" dirty="0"/>
              <a:t>나의 게시판</a:t>
            </a:r>
          </a:p>
        </p:txBody>
      </p:sp>
      <p:sp>
        <p:nvSpPr>
          <p:cNvPr id="7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9196" y="4467617"/>
            <a:ext cx="4734511" cy="2520280"/>
          </a:xfrm>
        </p:spPr>
        <p:txBody>
          <a:bodyPr anchor="ctr">
            <a:norm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b="1" dirty="0"/>
              <a:t>주요기능</a:t>
            </a:r>
            <a:endParaRPr lang="en-US" altLang="ko-KR" b="1" dirty="0"/>
          </a:p>
          <a:p>
            <a:r>
              <a:rPr lang="ko-KR" altLang="en-US" dirty="0"/>
              <a:t>내가 작성한 그룹게시판</a:t>
            </a:r>
            <a:r>
              <a:rPr lang="en-US" altLang="ko-KR" dirty="0"/>
              <a:t>, </a:t>
            </a:r>
            <a:r>
              <a:rPr lang="ko-KR" altLang="en-US" dirty="0"/>
              <a:t>문의게시판 을 볼 수 있으며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제목을 클릭 시 상세페이지에서 수정</a:t>
            </a:r>
            <a:r>
              <a:rPr lang="en-US" altLang="ko-KR" dirty="0"/>
              <a:t>, </a:t>
            </a:r>
            <a:r>
              <a:rPr lang="ko-KR" altLang="en-US" dirty="0"/>
              <a:t>삭제가 가능하도록 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또한 모든 페이지는 검색이 가능하도록 검색기능을 넣어두었습니다</a:t>
            </a:r>
            <a:r>
              <a:rPr lang="en-US" altLang="ko-KR" dirty="0"/>
              <a:t>.</a:t>
            </a:r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" y="31758"/>
            <a:ext cx="5207637" cy="20212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-3335" y="2051504"/>
            <a:ext cx="5259462" cy="1027972"/>
            <a:chOff x="73623" y="3866592"/>
            <a:chExt cx="8723350" cy="1107988"/>
          </a:xfrm>
        </p:grpSpPr>
        <p:pic>
          <p:nvPicPr>
            <p:cNvPr id="5125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23" y="4149080"/>
              <a:ext cx="8723350" cy="825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78937" y="3866592"/>
              <a:ext cx="2166615" cy="3429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/>
                <a:t>문의 게시판</a:t>
              </a: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9844015" y="1778732"/>
            <a:ext cx="163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DB Modeling</a:t>
            </a:r>
            <a:endParaRPr lang="ko-KR" alt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7164273" y="165548"/>
            <a:ext cx="2392714" cy="329320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1600" b="1" dirty="0"/>
              <a:t>Class Modeling</a:t>
            </a:r>
          </a:p>
          <a:p>
            <a:endParaRPr lang="en-US" altLang="ko-KR" sz="1000" dirty="0"/>
          </a:p>
          <a:p>
            <a:r>
              <a:rPr lang="en-US" altLang="ko-KR" sz="1400" dirty="0" err="1"/>
              <a:t>mymyGroupBbs.jsp</a:t>
            </a:r>
            <a:endParaRPr lang="en-US" altLang="ko-KR" sz="1400" dirty="0"/>
          </a:p>
          <a:p>
            <a:r>
              <a:rPr lang="en-US" altLang="ko-KR" sz="1400" dirty="0" err="1"/>
              <a:t>mymyQueryBbs.jsp</a:t>
            </a:r>
            <a:endParaRPr lang="en-US" altLang="ko-KR" sz="1400" dirty="0"/>
          </a:p>
          <a:p>
            <a:r>
              <a:rPr lang="en-US" altLang="ko-KR" sz="1400" dirty="0" err="1"/>
              <a:t>mymyQueryBbsDetail.jsp</a:t>
            </a:r>
            <a:endParaRPr lang="en-US" altLang="ko-KR" sz="1400" dirty="0"/>
          </a:p>
          <a:p>
            <a:r>
              <a:rPr lang="en-US" altLang="ko-KR" sz="1400" dirty="0" err="1"/>
              <a:t>mymyQueryBbsUpdate.jsp</a:t>
            </a:r>
            <a:endParaRPr lang="en-US" altLang="ko-KR" sz="1400" dirty="0"/>
          </a:p>
          <a:p>
            <a:r>
              <a:rPr lang="en-US" altLang="ko-KR" sz="1400" dirty="0" err="1"/>
              <a:t>mymyQueryBbsUpdateAf.jsp</a:t>
            </a:r>
            <a:endParaRPr lang="en-US" altLang="ko-KR" sz="1400" dirty="0"/>
          </a:p>
          <a:p>
            <a:r>
              <a:rPr lang="en-US" altLang="ko-KR" sz="1400" dirty="0" err="1"/>
              <a:t>mymyQueryBbsDelete.jsp</a:t>
            </a:r>
            <a:endParaRPr lang="en-US" altLang="ko-KR" sz="1400" dirty="0"/>
          </a:p>
          <a:p>
            <a:r>
              <a:rPr lang="en-US" altLang="ko-KR" sz="1400" dirty="0" err="1"/>
              <a:t>pdsdetail.jsp</a:t>
            </a:r>
            <a:endParaRPr lang="en-US" altLang="ko-KR" sz="1400" dirty="0"/>
          </a:p>
          <a:p>
            <a:r>
              <a:rPr lang="en-US" altLang="ko-KR" sz="1400" dirty="0" err="1"/>
              <a:t>pdsdelete.jsp</a:t>
            </a:r>
            <a:endParaRPr lang="en-US" altLang="ko-KR" sz="1400" dirty="0"/>
          </a:p>
          <a:p>
            <a:r>
              <a:rPr lang="en-US" altLang="ko-KR" sz="1400" dirty="0" err="1"/>
              <a:t>pdsupdate.jsp</a:t>
            </a:r>
            <a:endParaRPr lang="en-US" altLang="ko-KR" sz="1400" dirty="0"/>
          </a:p>
          <a:p>
            <a:r>
              <a:rPr lang="en-US" altLang="ko-KR" sz="1400" dirty="0" err="1"/>
              <a:t>pdsupdateAf.jsp</a:t>
            </a:r>
            <a:endParaRPr lang="en-US" altLang="ko-KR" sz="1400" dirty="0"/>
          </a:p>
          <a:p>
            <a:r>
              <a:rPr lang="en-US" altLang="ko-KR" sz="1400" dirty="0" err="1"/>
              <a:t>PdsDto</a:t>
            </a:r>
            <a:endParaRPr lang="en-US" altLang="ko-KR" sz="1400" dirty="0"/>
          </a:p>
          <a:p>
            <a:r>
              <a:rPr lang="en-US" altLang="ko-KR" sz="1400" dirty="0" err="1"/>
              <a:t>PdsDao</a:t>
            </a:r>
            <a:endParaRPr lang="en-US" altLang="ko-KR" sz="1400" dirty="0"/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431" y="4362618"/>
            <a:ext cx="2082878" cy="19059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5429" y="2293741"/>
            <a:ext cx="2052556" cy="1951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491" y="4362593"/>
            <a:ext cx="2085406" cy="1941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49196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6" descr="실외, 해변, 물, 하늘이(가) 표시된 사진&#10;&#10;자동 생성된 설명">
            <a:extLst>
              <a:ext uri="{FF2B5EF4-FFF2-40B4-BE49-F238E27FC236}">
                <a16:creationId xmlns:a16="http://schemas.microsoft.com/office/drawing/2014/main" id="{2AC77BB7-350E-4AE1-9FA7-F532A0F32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" r="13005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3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C3CBB-B031-4F2B-97D7-00A925BC1EA8}"/>
              </a:ext>
            </a:extLst>
          </p:cNvPr>
          <p:cNvSpPr txBox="1"/>
          <p:nvPr/>
        </p:nvSpPr>
        <p:spPr>
          <a:xfrm>
            <a:off x="8264856" y="2822389"/>
            <a:ext cx="3836566" cy="59412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3600" b="1" u="sng" dirty="0">
                <a:latin typeface="Times"/>
                <a:ea typeface="맑은 고딕"/>
                <a:cs typeface="Times"/>
              </a:rPr>
              <a:t>01 프로젝트 개요</a:t>
            </a:r>
          </a:p>
        </p:txBody>
      </p:sp>
    </p:spTree>
    <p:extLst>
      <p:ext uri="{BB962C8B-B14F-4D97-AF65-F5344CB8AC3E}">
        <p14:creationId xmlns:p14="http://schemas.microsoft.com/office/powerpoint/2010/main" val="24519197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2EA9B228-2EEC-4505-9EC3-DF3ADB241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39" y="1504"/>
            <a:ext cx="8090058" cy="49294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29FCE9E-DF16-4F06-A89C-5FB623F9AA3B}"/>
              </a:ext>
            </a:extLst>
          </p:cNvPr>
          <p:cNvSpPr txBox="1"/>
          <p:nvPr/>
        </p:nvSpPr>
        <p:spPr>
          <a:xfrm>
            <a:off x="8031211" y="-681"/>
            <a:ext cx="4159020" cy="260267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latin typeface="Helvetica"/>
                <a:ea typeface="맑은 고딕"/>
                <a:cs typeface="Helvetica"/>
              </a:rPr>
              <a:t> </a:t>
            </a:r>
            <a:r>
              <a:rPr lang="en-US" altLang="ko-KR" sz="2000" b="1" dirty="0">
                <a:latin typeface="Helvetica"/>
                <a:ea typeface="맑은 고딕"/>
                <a:cs typeface="Helvetica"/>
              </a:rPr>
              <a:t>class</a:t>
            </a:r>
            <a:endParaRPr lang="ko-KR" altLang="en-US" sz="2000" b="1">
              <a:latin typeface="Helvetica"/>
              <a:ea typeface="맑은 고딕"/>
              <a:cs typeface="Helvetica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latin typeface="Helvetica"/>
                <a:ea typeface="맑은 고딕"/>
                <a:cs typeface="Helvetica"/>
              </a:rPr>
              <a:t>MemberDao.java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>
                <a:latin typeface="Helvetica"/>
                <a:ea typeface="맑은 고딕"/>
                <a:cs typeface="Helvetica"/>
              </a:rPr>
              <a:t>MemberDto.java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 err="1">
                <a:latin typeface="Helvetica"/>
                <a:ea typeface="맑은 고딕"/>
                <a:cs typeface="Helvetica"/>
              </a:rPr>
              <a:t>userlist.jsp</a:t>
            </a:r>
            <a:endParaRPr lang="en-US" altLang="ko-KR" sz="2000" dirty="0">
              <a:latin typeface="Helvetica"/>
              <a:ea typeface="맑은 고딕"/>
              <a:cs typeface="Helvetica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2000" dirty="0" err="1">
                <a:latin typeface="Helvetica"/>
                <a:ea typeface="맑은 고딕"/>
                <a:cs typeface="Helvetica"/>
              </a:rPr>
              <a:t>Userdel.jsp</a:t>
            </a:r>
            <a:endParaRPr lang="en-US" altLang="ko-KR" sz="2000">
              <a:latin typeface="Consolas"/>
              <a:ea typeface="맑은 고딕"/>
              <a:cs typeface="Helvetica"/>
            </a:endParaRPr>
          </a:p>
          <a:p>
            <a:pPr indent="-228600" algn="ctr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700" dirty="0">
              <a:ea typeface="맑은 고딕"/>
            </a:endParaRPr>
          </a:p>
          <a:p>
            <a:pPr algn="ctr" latinLnBrk="0">
              <a:lnSpc>
                <a:spcPct val="90000"/>
              </a:lnSpc>
              <a:spcAft>
                <a:spcPts val="600"/>
              </a:spcAft>
            </a:pPr>
            <a:endParaRPr lang="en-US" altLang="ko-KR" sz="700" dirty="0">
              <a:ea typeface="맑은 고딕"/>
            </a:endParaRPr>
          </a:p>
          <a:p>
            <a:pPr algn="ctr" latinLnBrk="0">
              <a:lnSpc>
                <a:spcPct val="90000"/>
              </a:lnSpc>
              <a:spcAft>
                <a:spcPts val="600"/>
              </a:spcAft>
            </a:pPr>
            <a:endParaRPr lang="en-US" altLang="ko-KR" sz="700" dirty="0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2606E-67E7-434A-9638-FE95E21206ED}"/>
              </a:ext>
            </a:extLst>
          </p:cNvPr>
          <p:cNvSpPr txBox="1"/>
          <p:nvPr/>
        </p:nvSpPr>
        <p:spPr>
          <a:xfrm>
            <a:off x="-1839" y="4822765"/>
            <a:ext cx="12246633" cy="19236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>
                <a:latin typeface="Helvetica"/>
                <a:ea typeface="맑은 고딕"/>
                <a:cs typeface="Helvetica"/>
              </a:rPr>
              <a:t>관리자 페이지(회원관리)</a:t>
            </a:r>
          </a:p>
          <a:p>
            <a:pPr>
              <a:spcAft>
                <a:spcPts val="600"/>
              </a:spcAft>
            </a:pPr>
            <a:endParaRPr lang="ko-KR" altLang="en-US" dirty="0">
              <a:latin typeface="Helvetica"/>
              <a:ea typeface="맑은 고딕"/>
              <a:cs typeface="Helvetica"/>
            </a:endParaRPr>
          </a:p>
          <a:p>
            <a:pPr>
              <a:spcAft>
                <a:spcPts val="600"/>
              </a:spcAft>
            </a:pPr>
            <a:r>
              <a:rPr lang="ko-KR" altLang="en-US" dirty="0">
                <a:latin typeface="Helvetica"/>
                <a:ea typeface="맑은 고딕"/>
                <a:cs typeface="Helvetica"/>
              </a:rPr>
              <a:t>관리자 아이디로 로그인 하면 회원관리 페이지로 옵니다.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ko-KR" altLang="en-US" dirty="0">
                <a:latin typeface="Helvetica"/>
                <a:ea typeface="맑은 고딕"/>
                <a:cs typeface="Helvetica"/>
              </a:rPr>
              <a:t>회원관리 페이지에서는 모든 회원정보를 볼 수 있고 검색도 가능합니다.</a:t>
            </a:r>
          </a:p>
          <a:p>
            <a:pPr>
              <a:spcAft>
                <a:spcPts val="600"/>
              </a:spcAft>
            </a:pPr>
            <a:r>
              <a:rPr lang="ko-KR" altLang="en-US" dirty="0">
                <a:latin typeface="Helvetica"/>
                <a:ea typeface="맑은 고딕"/>
                <a:cs typeface="Helvetica"/>
              </a:rPr>
              <a:t>좋지못한 행동을 하는 회원을 탈퇴 시킬 수 있습니다.</a:t>
            </a:r>
          </a:p>
        </p:txBody>
      </p:sp>
      <p:pic>
        <p:nvPicPr>
          <p:cNvPr id="7" name="그림 8" descr="텍스트, 테이블이(가) 표시된 사진&#10;&#10;자동 생성된 설명">
            <a:extLst>
              <a:ext uri="{FF2B5EF4-FFF2-40B4-BE49-F238E27FC236}">
                <a16:creationId xmlns:a16="http://schemas.microsoft.com/office/drawing/2014/main" id="{91543311-D471-4468-BBE0-DB89A8D120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8328" y="3112404"/>
            <a:ext cx="2743200" cy="20847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2CE27FB-1200-4F65-965B-5D1A05EC5EDB}"/>
              </a:ext>
            </a:extLst>
          </p:cNvPr>
          <p:cNvSpPr txBox="1"/>
          <p:nvPr/>
        </p:nvSpPr>
        <p:spPr>
          <a:xfrm>
            <a:off x="9786257" y="2696935"/>
            <a:ext cx="8790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solidFill>
                  <a:srgbClr val="5E5E5E"/>
                </a:solidFill>
                <a:latin typeface="Helvetica"/>
              </a:rPr>
              <a:t>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52237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2">
            <a:extLst>
              <a:ext uri="{FF2B5EF4-FFF2-40B4-BE49-F238E27FC236}">
                <a16:creationId xmlns:a16="http://schemas.microsoft.com/office/drawing/2014/main" id="{CBB43A1F-34C5-4524-99EA-28BCF671B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2" y="-3075"/>
            <a:ext cx="8120331" cy="4664419"/>
          </a:xfrm>
          <a:prstGeom prst="rect">
            <a:avLst/>
          </a:prstGeom>
        </p:spPr>
      </p:pic>
      <p:sp useBgFill="1">
        <p:nvSpPr>
          <p:cNvPr id="10" name="Rectangle 1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FCE9E-DF16-4F06-A89C-5FB623F9AA3B}"/>
              </a:ext>
            </a:extLst>
          </p:cNvPr>
          <p:cNvSpPr txBox="1"/>
          <p:nvPr/>
        </p:nvSpPr>
        <p:spPr>
          <a:xfrm>
            <a:off x="6956247" y="-681"/>
            <a:ext cx="5233984" cy="246660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85000" lnSpcReduction="20000"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sz="2400" b="1" dirty="0">
              <a:latin typeface="Helvetica"/>
              <a:ea typeface="+mn-lt"/>
              <a:cs typeface="+mn-lt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latin typeface="Helvetica"/>
                <a:ea typeface="+mn-lt"/>
                <a:cs typeface="+mn-lt"/>
              </a:rPr>
              <a:t>   class</a:t>
            </a:r>
            <a:endParaRPr lang="en-US" altLang="ko-KR" sz="2400" b="1">
              <a:latin typeface="Helvetica"/>
              <a:ea typeface="+mn-lt"/>
              <a:cs typeface="+mn-lt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Helvetica"/>
                <a:ea typeface="+mn-lt"/>
                <a:cs typeface="+mn-lt"/>
              </a:rPr>
              <a:t>ReportBbsDao.java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latin typeface="Helvetica"/>
                <a:ea typeface="+mn-lt"/>
                <a:cs typeface="+mn-lt"/>
              </a:rPr>
              <a:t>ReportBbsDto.java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latin typeface="Helvetica"/>
                <a:ea typeface="+mn-lt"/>
                <a:cs typeface="+mn-lt"/>
              </a:rPr>
              <a:t>reportbbslist.jsp</a:t>
            </a:r>
            <a:endParaRPr lang="en-US" sz="2400">
              <a:latin typeface="Helvetica"/>
              <a:ea typeface="+mn-lt"/>
              <a:cs typeface="+mn-lt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latin typeface="Helvetica"/>
                <a:ea typeface="+mn-lt"/>
                <a:cs typeface="+mn-lt"/>
              </a:rPr>
              <a:t>Pdsreport.jsp</a:t>
            </a:r>
            <a:endParaRPr lang="en-US" sz="2400">
              <a:latin typeface="Helvetica"/>
              <a:ea typeface="+mn-lt"/>
              <a:cs typeface="+mn-lt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latin typeface="Helvetica"/>
                <a:ea typeface="+mn-lt"/>
                <a:cs typeface="+mn-lt"/>
              </a:rPr>
              <a:t>Reportdel.jsp</a:t>
            </a:r>
            <a:endParaRPr lang="en-US" sz="2400" dirty="0">
              <a:latin typeface="Helvetica"/>
              <a:ea typeface="+mn-lt"/>
              <a:cs typeface="+mn-lt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2400" dirty="0" err="1">
                <a:latin typeface="Helvetica"/>
                <a:ea typeface="+mn-lt"/>
                <a:cs typeface="+mn-lt"/>
              </a:rPr>
              <a:t>Reportdetail.jsp</a:t>
            </a:r>
            <a:endParaRPr lang="en-US" dirty="0">
              <a:latin typeface="Helvetica"/>
              <a:ea typeface="+mn-lt"/>
              <a:cs typeface="+mn-lt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700" dirty="0">
              <a:ea typeface="맑은 고딕"/>
            </a:endParaRP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altLang="ko-KR" sz="700" dirty="0">
              <a:ea typeface="맑은 고딕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700" dirty="0">
              <a:ea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2606E-67E7-434A-9638-FE95E21206ED}"/>
              </a:ext>
            </a:extLst>
          </p:cNvPr>
          <p:cNvSpPr txBox="1"/>
          <p:nvPr/>
        </p:nvSpPr>
        <p:spPr>
          <a:xfrm>
            <a:off x="1241" y="4931622"/>
            <a:ext cx="12189124" cy="213904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ko-KR" b="1" dirty="0">
                <a:latin typeface="Helvetica"/>
                <a:ea typeface="Malgun Gothic"/>
                <a:cs typeface="Helvetica"/>
              </a:rPr>
              <a:t>게시글 신고 페이지</a:t>
            </a:r>
            <a:endParaRPr lang="en-US" b="1">
              <a:latin typeface="Helvetica"/>
              <a:ea typeface="Malgun Gothic"/>
              <a:cs typeface="Helvetica"/>
            </a:endParaRPr>
          </a:p>
          <a:p>
            <a:pPr>
              <a:spcAft>
                <a:spcPts val="600"/>
              </a:spcAft>
            </a:pPr>
            <a:endParaRPr lang="ko-KR" dirty="0">
              <a:latin typeface="Helvetica"/>
              <a:ea typeface="+mn-lt"/>
              <a:cs typeface="+mn-lt"/>
            </a:endParaRPr>
          </a:p>
          <a:p>
            <a:pPr>
              <a:spcAft>
                <a:spcPts val="600"/>
              </a:spcAft>
            </a:pPr>
            <a:r>
              <a:rPr lang="ko-KR" altLang="en-US" dirty="0">
                <a:latin typeface="Helvetica"/>
                <a:ea typeface="Malgun Gothic"/>
                <a:cs typeface="Helvetica"/>
              </a:rPr>
              <a:t>게시글 에서</a:t>
            </a:r>
            <a:r>
              <a:rPr lang="ko-KR" dirty="0">
                <a:latin typeface="Helvetica"/>
                <a:ea typeface="Malgun Gothic"/>
                <a:cs typeface="Helvetica"/>
              </a:rPr>
              <a:t> </a:t>
            </a:r>
            <a:r>
              <a:rPr lang="ko-KR" altLang="en-US" dirty="0">
                <a:latin typeface="Helvetica"/>
                <a:ea typeface="Malgun Gothic"/>
                <a:cs typeface="Helvetica"/>
              </a:rPr>
              <a:t>신고할 만한</a:t>
            </a:r>
            <a:r>
              <a:rPr lang="ko-KR" dirty="0">
                <a:latin typeface="Helvetica"/>
                <a:ea typeface="Malgun Gothic"/>
                <a:cs typeface="Helvetica"/>
              </a:rPr>
              <a:t> 글이 있으면 신고버튼을 눌러서</a:t>
            </a:r>
            <a:endParaRPr lang="en-US" altLang="ko-KR">
              <a:latin typeface="Helvetica"/>
              <a:ea typeface="+mn-lt"/>
              <a:cs typeface="Helvetica"/>
            </a:endParaRPr>
          </a:p>
          <a:p>
            <a:pPr>
              <a:spcAft>
                <a:spcPts val="600"/>
              </a:spcAft>
            </a:pPr>
            <a:r>
              <a:rPr lang="ko-KR" dirty="0">
                <a:latin typeface="Helvetica"/>
                <a:ea typeface="Malgun Gothic"/>
                <a:cs typeface="Helvetica"/>
              </a:rPr>
              <a:t>신고이유를 체크한후 신고하기를 누르면 관리자 페이지</a:t>
            </a:r>
            <a:endParaRPr lang="en-US" altLang="ko-KR">
              <a:latin typeface="Helvetica"/>
              <a:ea typeface="+mn-lt"/>
              <a:cs typeface="Helvetica"/>
            </a:endParaRPr>
          </a:p>
          <a:p>
            <a:pPr>
              <a:spcAft>
                <a:spcPts val="600"/>
              </a:spcAft>
            </a:pPr>
            <a:r>
              <a:rPr lang="ko-KR" dirty="0">
                <a:latin typeface="Helvetica"/>
                <a:ea typeface="Malgun Gothic"/>
                <a:cs typeface="Helvetica"/>
              </a:rPr>
              <a:t>신고게시판으로 데이터가 넘어갑니다</a:t>
            </a:r>
            <a:r>
              <a:rPr lang="ko-KR" dirty="0">
                <a:latin typeface="Malgun Gothic"/>
                <a:ea typeface="Malgun Gothic"/>
              </a:rPr>
              <a:t>.</a:t>
            </a:r>
            <a:endParaRPr lang="en-US" dirty="0">
              <a:latin typeface="Malgun Gothic"/>
              <a:ea typeface="Malgun Gothic"/>
              <a:cs typeface="+mn-lt"/>
            </a:endParaRPr>
          </a:p>
          <a:p>
            <a:pPr>
              <a:spcAft>
                <a:spcPts val="600"/>
              </a:spcAft>
            </a:pPr>
            <a:endParaRPr lang="ko-KR" altLang="en-US" dirty="0">
              <a:ea typeface="맑은 고딕"/>
            </a:endParaRPr>
          </a:p>
        </p:txBody>
      </p:sp>
      <p:pic>
        <p:nvPicPr>
          <p:cNvPr id="14" name="그림 2">
            <a:extLst>
              <a:ext uri="{FF2B5EF4-FFF2-40B4-BE49-F238E27FC236}">
                <a16:creationId xmlns:a16="http://schemas.microsoft.com/office/drawing/2014/main" id="{1C5F3FCB-0914-4C5D-91AE-7FD851B110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7" y="-3075"/>
            <a:ext cx="6902362" cy="4937587"/>
          </a:xfrm>
          <a:prstGeom prst="rect">
            <a:avLst/>
          </a:prstGeom>
        </p:spPr>
      </p:pic>
      <p:pic>
        <p:nvPicPr>
          <p:cNvPr id="16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8B3FC6A1-99BD-467F-9D5C-2B905C3DC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918" y="2836940"/>
            <a:ext cx="2239736" cy="2082188"/>
          </a:xfrm>
          <a:prstGeom prst="rect">
            <a:avLst/>
          </a:prstGeom>
        </p:spPr>
      </p:pic>
      <p:pic>
        <p:nvPicPr>
          <p:cNvPr id="1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303B8C7A-F181-453B-80E6-63694A9F98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7809" y="2832321"/>
            <a:ext cx="2389415" cy="2095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15DE98F-1566-4627-8CF6-39101638D34E}"/>
              </a:ext>
            </a:extLst>
          </p:cNvPr>
          <p:cNvSpPr txBox="1"/>
          <p:nvPr/>
        </p:nvSpPr>
        <p:spPr>
          <a:xfrm>
            <a:off x="9350829" y="23295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solidFill>
                  <a:srgbClr val="5E5E5E"/>
                </a:solidFill>
                <a:latin typeface="Helvetica"/>
              </a:rPr>
              <a:t>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8169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FCE9E-DF16-4F06-A89C-5FB623F9AA3B}"/>
              </a:ext>
            </a:extLst>
          </p:cNvPr>
          <p:cNvSpPr txBox="1"/>
          <p:nvPr/>
        </p:nvSpPr>
        <p:spPr>
          <a:xfrm>
            <a:off x="7823796" y="551214"/>
            <a:ext cx="5159825" cy="1674905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b="1" dirty="0">
                <a:latin typeface="Helvetica"/>
                <a:ea typeface="맑은 고딕"/>
                <a:cs typeface="Helvetica"/>
              </a:rPr>
              <a:t>class</a:t>
            </a:r>
            <a:endParaRPr lang="ko-KR" altLang="en-US" b="1"/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dirty="0">
                <a:latin typeface="Helvetica"/>
                <a:ea typeface="맑은 고딕"/>
                <a:cs typeface="Helvetica"/>
              </a:rPr>
              <a:t>ReportBbsDao.java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dirty="0">
                <a:latin typeface="Helvetica"/>
                <a:ea typeface="맑은 고딕"/>
                <a:cs typeface="Helvetica"/>
              </a:rPr>
              <a:t>ReportBbsDto.java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dirty="0" err="1">
                <a:latin typeface="Helvetica"/>
                <a:ea typeface="맑은 고딕"/>
                <a:cs typeface="Helvetica"/>
              </a:rPr>
              <a:t>reportbbslist.jsp</a:t>
            </a:r>
            <a:endParaRPr lang="en-US" altLang="ko-KR">
              <a:latin typeface="Helvetica"/>
              <a:ea typeface="맑은 고딕"/>
              <a:cs typeface="Helvetica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dirty="0" err="1">
                <a:latin typeface="Helvetica"/>
                <a:ea typeface="맑은 고딕"/>
                <a:cs typeface="Helvetica"/>
              </a:rPr>
              <a:t>Pdsreport.jsp</a:t>
            </a:r>
            <a:endParaRPr lang="en-US" altLang="ko-KR" dirty="0">
              <a:latin typeface="Helvetica"/>
              <a:ea typeface="맑은 고딕"/>
              <a:cs typeface="Helvetica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dirty="0" err="1">
                <a:latin typeface="Helvetica"/>
                <a:ea typeface="맑은 고딕"/>
                <a:cs typeface="Helvetica"/>
              </a:rPr>
              <a:t>Reportdel.jsp</a:t>
            </a:r>
            <a:endParaRPr lang="en-US" altLang="ko-KR" dirty="0">
              <a:latin typeface="Helvetica"/>
              <a:ea typeface="맑은 고딕"/>
              <a:cs typeface="Helvetica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err="1">
                <a:latin typeface="Helvetica"/>
                <a:ea typeface="맑은 고딕"/>
                <a:cs typeface="Helvetica"/>
              </a:rPr>
              <a:t>Reportdetail.jsp</a:t>
            </a:r>
            <a:endParaRPr lang="en-US" altLang="ko-KR">
              <a:latin typeface="Helvetica"/>
              <a:ea typeface="맑은 고딕"/>
              <a:cs typeface="Helvetica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500"/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500" dirty="0">
              <a:ea typeface="맑은 고딕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500" dirty="0">
              <a:ea typeface="맑은 고딕"/>
            </a:endParaRPr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D5B38A11-5F71-464A-A549-9CF72EEC3A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662" y="4130"/>
            <a:ext cx="7570519" cy="38993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F2606E-67E7-434A-9638-FE95E21206ED}"/>
              </a:ext>
            </a:extLst>
          </p:cNvPr>
          <p:cNvSpPr txBox="1"/>
          <p:nvPr/>
        </p:nvSpPr>
        <p:spPr>
          <a:xfrm>
            <a:off x="891" y="4646355"/>
            <a:ext cx="12189124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>
                <a:latin typeface="Helvetica"/>
                <a:ea typeface="맑은 고딕"/>
                <a:cs typeface="Helvetica"/>
              </a:rPr>
              <a:t>신고게시판 페이지</a:t>
            </a:r>
          </a:p>
          <a:p>
            <a:pPr>
              <a:spcAft>
                <a:spcPts val="600"/>
              </a:spcAft>
            </a:pPr>
            <a:endParaRPr lang="ko-KR" altLang="en-US" dirty="0">
              <a:latin typeface="Helvetica"/>
              <a:ea typeface="맑은 고딕"/>
              <a:cs typeface="Helvetica"/>
            </a:endParaRPr>
          </a:p>
          <a:p>
            <a:pPr>
              <a:spcAft>
                <a:spcPts val="600"/>
              </a:spcAft>
            </a:pPr>
            <a:r>
              <a:rPr lang="ko-KR" altLang="en-US" dirty="0">
                <a:latin typeface="Helvetica"/>
                <a:ea typeface="맑은 고딕"/>
                <a:cs typeface="Helvetica"/>
              </a:rPr>
              <a:t>게시판 글에서 신고한 글이 여기로 모입니다.</a:t>
            </a:r>
          </a:p>
          <a:p>
            <a:pPr>
              <a:spcAft>
                <a:spcPts val="600"/>
              </a:spcAft>
            </a:pPr>
            <a:r>
              <a:rPr lang="ko-KR" altLang="en-US" dirty="0">
                <a:latin typeface="Helvetica"/>
                <a:ea typeface="맑은 고딕"/>
                <a:cs typeface="Helvetica"/>
              </a:rPr>
              <a:t>신고 글 제목을 누르면 글내용을 확인할 수 있고 삭제버튼을</a:t>
            </a:r>
          </a:p>
          <a:p>
            <a:pPr>
              <a:spcAft>
                <a:spcPts val="600"/>
              </a:spcAft>
            </a:pPr>
            <a:r>
              <a:rPr lang="ko-KR" altLang="en-US" dirty="0">
                <a:latin typeface="Helvetica"/>
                <a:ea typeface="맑은 고딕"/>
                <a:cs typeface="Helvetica"/>
              </a:rPr>
              <a:t>누르면 신고게시판 글과 신고 당한 글이 삭제됩니다.</a:t>
            </a:r>
          </a:p>
        </p:txBody>
      </p:sp>
      <p:pic>
        <p:nvPicPr>
          <p:cNvPr id="3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74D063F4-DFEC-4F2C-8360-543F25CF2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6325" y="3092396"/>
            <a:ext cx="2743200" cy="20821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656E0C-E998-4F1B-BF96-B564908D0782}"/>
              </a:ext>
            </a:extLst>
          </p:cNvPr>
          <p:cNvSpPr txBox="1"/>
          <p:nvPr/>
        </p:nvSpPr>
        <p:spPr>
          <a:xfrm>
            <a:off x="9827079" y="256086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solidFill>
                  <a:srgbClr val="5E5E5E"/>
                </a:solidFill>
                <a:latin typeface="Helvetica"/>
              </a:rPr>
              <a:t>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8914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FCE9E-DF16-4F06-A89C-5FB623F9AA3B}"/>
              </a:ext>
            </a:extLst>
          </p:cNvPr>
          <p:cNvSpPr txBox="1"/>
          <p:nvPr/>
        </p:nvSpPr>
        <p:spPr>
          <a:xfrm>
            <a:off x="7800216" y="164466"/>
            <a:ext cx="4395932" cy="28382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600" dirty="0">
                <a:latin typeface="Helvetica"/>
                <a:ea typeface="맑은 고딕"/>
                <a:cs typeface="Helvetica"/>
              </a:rPr>
              <a:t> </a:t>
            </a:r>
            <a:r>
              <a:rPr lang="en-US" altLang="ko-KR" sz="1600" b="1" dirty="0">
                <a:latin typeface="Helvetica"/>
                <a:ea typeface="맑은 고딕"/>
                <a:cs typeface="Helvetica"/>
              </a:rPr>
              <a:t>  class</a:t>
            </a:r>
            <a:endParaRPr lang="ko-KR" altLang="en-US" b="1">
              <a:latin typeface="Helvetica"/>
              <a:cs typeface="Helvetica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600" dirty="0">
                <a:latin typeface="Helvetica"/>
                <a:ea typeface="맑은 고딕"/>
                <a:cs typeface="Helvetica"/>
              </a:rPr>
              <a:t>QueryBbsDao.java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600" dirty="0">
                <a:latin typeface="Helvetica"/>
                <a:ea typeface="맑은 고딕"/>
                <a:cs typeface="Helvetica"/>
              </a:rPr>
              <a:t>QueryBbsDto.java</a:t>
            </a: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600" dirty="0" err="1">
                <a:latin typeface="Helvetica"/>
                <a:ea typeface="맑은 고딕"/>
                <a:cs typeface="Helvetica"/>
              </a:rPr>
              <a:t>clientquerybbs.jsp</a:t>
            </a:r>
            <a:endParaRPr lang="en-US" altLang="ko-KR" sz="1600" dirty="0">
              <a:latin typeface="Helvetica"/>
              <a:ea typeface="맑은 고딕"/>
              <a:cs typeface="Helvetica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600" dirty="0" err="1">
                <a:latin typeface="Helvetica"/>
                <a:ea typeface="맑은 고딕"/>
                <a:cs typeface="Helvetica"/>
              </a:rPr>
              <a:t>clientquerybbsdetail.jsp</a:t>
            </a:r>
            <a:endParaRPr lang="en-US" altLang="ko-KR" sz="1600" dirty="0">
              <a:latin typeface="Helvetica"/>
              <a:ea typeface="맑은 고딕"/>
              <a:cs typeface="Helvetica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600" dirty="0" err="1">
                <a:latin typeface="Helvetica"/>
                <a:ea typeface="맑은 고딕"/>
                <a:cs typeface="Helvetica"/>
              </a:rPr>
              <a:t>clientquerybbswrite.jsp</a:t>
            </a:r>
            <a:endParaRPr lang="en-US" altLang="ko-KR" sz="1600" dirty="0">
              <a:latin typeface="Helvetica"/>
              <a:ea typeface="맑은 고딕"/>
              <a:cs typeface="Helvetica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600" err="1">
                <a:latin typeface="Helvetica"/>
                <a:ea typeface="맑은 고딕"/>
                <a:cs typeface="Helvetica"/>
              </a:rPr>
              <a:t>clientquerydetail.jsp</a:t>
            </a:r>
            <a:endParaRPr lang="en-US" altLang="ko-KR" sz="1600">
              <a:latin typeface="Helvetica"/>
              <a:ea typeface="맑은 고딕"/>
              <a:cs typeface="Helvetica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600" err="1">
                <a:latin typeface="Helvetica"/>
                <a:ea typeface="맑은 고딕"/>
                <a:cs typeface="Helvetica"/>
              </a:rPr>
              <a:t>querybbsdetail.jsp</a:t>
            </a:r>
            <a:endParaRPr lang="en-US" altLang="ko-KR" sz="1600">
              <a:latin typeface="Helvetica"/>
              <a:ea typeface="맑은 고딕"/>
              <a:cs typeface="Helvetica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600" err="1">
                <a:latin typeface="Helvetica"/>
                <a:ea typeface="맑은 고딕"/>
                <a:cs typeface="Helvetica"/>
              </a:rPr>
              <a:t>querybbslist.jsp</a:t>
            </a:r>
            <a:endParaRPr lang="en-US" altLang="ko-KR" sz="1600">
              <a:latin typeface="Helvetica"/>
              <a:ea typeface="맑은 고딕"/>
              <a:cs typeface="Helvetica"/>
            </a:endParaRPr>
          </a:p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en-US" altLang="ko-KR" sz="1600" err="1">
                <a:latin typeface="Helvetica"/>
                <a:ea typeface="맑은 고딕"/>
                <a:cs typeface="Helvetica"/>
              </a:rPr>
              <a:t>querybbswrite.jsp</a:t>
            </a:r>
            <a:endParaRPr lang="en-US" altLang="ko-KR" sz="1600">
              <a:latin typeface="Helvetica"/>
              <a:ea typeface="맑은 고딕"/>
              <a:cs typeface="Helvetica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500"/>
          </a:p>
        </p:txBody>
      </p:sp>
      <p:pic>
        <p:nvPicPr>
          <p:cNvPr id="2" name="그림 2">
            <a:extLst>
              <a:ext uri="{FF2B5EF4-FFF2-40B4-BE49-F238E27FC236}">
                <a16:creationId xmlns:a16="http://schemas.microsoft.com/office/drawing/2014/main" id="{08CF373C-68C9-4EBE-AF24-DCAFE64D1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09" y="4130"/>
            <a:ext cx="7633369" cy="4298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3F2606E-67E7-434A-9638-FE95E21206ED}"/>
              </a:ext>
            </a:extLst>
          </p:cNvPr>
          <p:cNvSpPr txBox="1"/>
          <p:nvPr/>
        </p:nvSpPr>
        <p:spPr>
          <a:xfrm>
            <a:off x="891" y="4948279"/>
            <a:ext cx="12189124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b="1" dirty="0">
                <a:latin typeface="Helvetica"/>
                <a:ea typeface="맑은 고딕"/>
                <a:cs typeface="Helvetica"/>
              </a:rPr>
              <a:t>1대1 문의 게시판</a:t>
            </a:r>
          </a:p>
          <a:p>
            <a:pPr>
              <a:spcAft>
                <a:spcPts val="600"/>
              </a:spcAft>
            </a:pPr>
            <a:endParaRPr lang="ko-KR" altLang="en-US" dirty="0">
              <a:latin typeface="Helvetica"/>
              <a:ea typeface="맑은 고딕"/>
              <a:cs typeface="Helvetica"/>
            </a:endParaRPr>
          </a:p>
          <a:p>
            <a:pPr>
              <a:spcAft>
                <a:spcPts val="600"/>
              </a:spcAft>
            </a:pPr>
            <a:r>
              <a:rPr lang="ko-KR" altLang="en-US" dirty="0">
                <a:latin typeface="Helvetica"/>
                <a:ea typeface="맑은 고딕"/>
                <a:cs typeface="Helvetica"/>
              </a:rPr>
              <a:t>유저들이 1대1문의 게시판에서 글을 쓰면 관리자 페이지</a:t>
            </a:r>
          </a:p>
          <a:p>
            <a:pPr>
              <a:spcAft>
                <a:spcPts val="600"/>
              </a:spcAft>
            </a:pPr>
            <a:r>
              <a:rPr lang="ko-KR" altLang="en-US" dirty="0">
                <a:latin typeface="Helvetica"/>
                <a:ea typeface="맑은 고딕"/>
                <a:cs typeface="Helvetica"/>
              </a:rPr>
              <a:t>1대1 문의게시판에서도 볼 수 있음 제목을 눌러서</a:t>
            </a:r>
          </a:p>
          <a:p>
            <a:pPr>
              <a:spcAft>
                <a:spcPts val="600"/>
              </a:spcAft>
            </a:pPr>
            <a:r>
              <a:rPr lang="ko-KR" altLang="en-US" dirty="0">
                <a:latin typeface="Helvetica"/>
                <a:ea typeface="맑은 고딕"/>
                <a:cs typeface="Helvetica"/>
              </a:rPr>
              <a:t>질문 내용을 확인할 수 있고 검색도 가능합니다.</a:t>
            </a:r>
          </a:p>
        </p:txBody>
      </p:sp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514CA68C-33AA-4047-A447-45FFFC9BB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2770" y="3535460"/>
            <a:ext cx="2743200" cy="24688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8E33ED-C660-4356-BBCF-A28338771C82}"/>
              </a:ext>
            </a:extLst>
          </p:cNvPr>
          <p:cNvSpPr txBox="1"/>
          <p:nvPr/>
        </p:nvSpPr>
        <p:spPr>
          <a:xfrm>
            <a:off x="9730227" y="312756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solidFill>
                  <a:srgbClr val="5E5E5E"/>
                </a:solidFill>
                <a:latin typeface="Helvetica"/>
              </a:rPr>
              <a:t>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7588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9FCE9E-DF16-4F06-A89C-5FB623F9AA3B}"/>
              </a:ext>
            </a:extLst>
          </p:cNvPr>
          <p:cNvSpPr txBox="1"/>
          <p:nvPr/>
        </p:nvSpPr>
        <p:spPr>
          <a:xfrm>
            <a:off x="8338099" y="-3622"/>
            <a:ext cx="4395932" cy="283824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endParaRPr lang="en-US" altLang="ko-KR" sz="1600" dirty="0">
              <a:latin typeface="Helvetica"/>
              <a:ea typeface="맑은 고딕"/>
              <a:cs typeface="Helvetica"/>
            </a:endParaRPr>
          </a:p>
          <a:p>
            <a:pPr marL="57150" latinLnBrk="0">
              <a:lnSpc>
                <a:spcPct val="90000"/>
              </a:lnSpc>
              <a:spcAft>
                <a:spcPts val="600"/>
              </a:spcAft>
            </a:pPr>
            <a:r>
              <a:rPr lang="en-US" sz="1600" b="1" dirty="0">
                <a:latin typeface="Helvetica"/>
                <a:ea typeface="Malgun Gothic"/>
                <a:cs typeface="Helvetica"/>
              </a:rPr>
              <a:t>class</a:t>
            </a:r>
            <a:endParaRPr lang="en-US" sz="1600" b="1">
              <a:latin typeface="Helvetica"/>
              <a:ea typeface="+mn-lt"/>
              <a:cs typeface="Helvetica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Helvetica"/>
                <a:ea typeface="Malgun Gothic"/>
                <a:cs typeface="Helvetica"/>
              </a:rPr>
              <a:t>QueryBbsDao.java</a:t>
            </a:r>
            <a:endParaRPr lang="en-US" sz="1600">
              <a:latin typeface="Helvetica"/>
              <a:ea typeface="Malgun Gothic"/>
              <a:cs typeface="Helvetica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latin typeface="Helvetica"/>
                <a:ea typeface="Malgun Gothic"/>
                <a:cs typeface="Helvetica"/>
              </a:rPr>
              <a:t>QueryBbsDto.java</a:t>
            </a:r>
            <a:endParaRPr lang="en-US" sz="1600">
              <a:latin typeface="Helvetica"/>
              <a:ea typeface="Malgun Gothic"/>
              <a:cs typeface="Helvetica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latin typeface="Helvetica"/>
                <a:ea typeface="Malgun Gothic"/>
                <a:cs typeface="Helvetica"/>
              </a:rPr>
              <a:t>Quertbbsdetail.jsp</a:t>
            </a:r>
            <a:endParaRPr lang="en-US" sz="1600">
              <a:latin typeface="Helvetica"/>
              <a:ea typeface="Malgun Gothic"/>
              <a:cs typeface="Helvetica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latin typeface="Helvetica"/>
                <a:ea typeface="Malgun Gothic"/>
                <a:cs typeface="Helvetica"/>
              </a:rPr>
              <a:t>Querybbsanswer.jsp</a:t>
            </a:r>
            <a:endParaRPr lang="en-US" sz="1600">
              <a:latin typeface="Helvetica"/>
              <a:ea typeface="Malgun Gothic"/>
              <a:cs typeface="Helvetica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dirty="0" err="1">
                <a:latin typeface="Helvetica"/>
                <a:ea typeface="Malgun Gothic"/>
                <a:cs typeface="Helvetica"/>
              </a:rPr>
              <a:t>Clientquerybbsupdate.jsp</a:t>
            </a:r>
            <a:endParaRPr lang="en-US" sz="1600">
              <a:latin typeface="Helvetica"/>
              <a:ea typeface="Malgun Gothic"/>
              <a:cs typeface="Helvetica"/>
            </a:endParaRP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r>
              <a:rPr lang="en-US" sz="1600" err="1">
                <a:latin typeface="Helvetica"/>
                <a:ea typeface="Malgun Gothic"/>
                <a:cs typeface="Helvetica"/>
              </a:rPr>
              <a:t>Clientquerybbsdelete.jsp</a:t>
            </a:r>
            <a:endParaRPr lang="en-US">
              <a:latin typeface="Helvetica"/>
              <a:ea typeface="Malgun Gothic"/>
              <a:cs typeface="Helvetica"/>
            </a:endParaRPr>
          </a:p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500" dirty="0">
              <a:latin typeface="Helvetica"/>
              <a:ea typeface="맑은 고딕"/>
              <a:cs typeface="Helvetic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F2606E-67E7-434A-9638-FE95E21206ED}"/>
              </a:ext>
            </a:extLst>
          </p:cNvPr>
          <p:cNvSpPr txBox="1"/>
          <p:nvPr/>
        </p:nvSpPr>
        <p:spPr>
          <a:xfrm>
            <a:off x="891" y="4948279"/>
            <a:ext cx="12189124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ko-KR" b="1" dirty="0">
                <a:latin typeface="Helvetica"/>
                <a:ea typeface="Malgun Gothic"/>
                <a:cs typeface="Helvetica"/>
              </a:rPr>
              <a:t>1대1 문의 게시판</a:t>
            </a:r>
            <a:endParaRPr lang="en-US" b="1">
              <a:latin typeface="Helvetica"/>
              <a:ea typeface="Malgun Gothic"/>
              <a:cs typeface="Helvetica"/>
            </a:endParaRPr>
          </a:p>
          <a:p>
            <a:pPr>
              <a:spcAft>
                <a:spcPts val="600"/>
              </a:spcAft>
            </a:pPr>
            <a:endParaRPr lang="ko-KR" dirty="0">
              <a:latin typeface="Helvetica"/>
              <a:ea typeface="+mn-lt"/>
              <a:cs typeface="+mn-lt"/>
            </a:endParaRPr>
          </a:p>
          <a:p>
            <a:pPr>
              <a:spcAft>
                <a:spcPts val="600"/>
              </a:spcAft>
            </a:pPr>
            <a:r>
              <a:rPr lang="ko-KR" dirty="0">
                <a:latin typeface="Helvetica"/>
                <a:ea typeface="Malgun Gothic"/>
                <a:cs typeface="Helvetica"/>
              </a:rPr>
              <a:t>질문 내용을 확인후 답글을 </a:t>
            </a:r>
            <a:r>
              <a:rPr lang="ko-KR" altLang="en-US" dirty="0">
                <a:latin typeface="Helvetica"/>
                <a:ea typeface="Malgun Gothic"/>
                <a:cs typeface="Helvetica"/>
              </a:rPr>
              <a:t>달수 있습니다</a:t>
            </a:r>
            <a:r>
              <a:rPr lang="ko-KR" dirty="0">
                <a:latin typeface="Helvetica"/>
                <a:ea typeface="Malgun Gothic"/>
                <a:cs typeface="Helvetica"/>
              </a:rPr>
              <a:t>.</a:t>
            </a:r>
            <a:endParaRPr lang="en-US" altLang="ko-KR">
              <a:latin typeface="Helvetica"/>
              <a:ea typeface="+mn-lt"/>
              <a:cs typeface="Helvetica"/>
            </a:endParaRPr>
          </a:p>
          <a:p>
            <a:pPr>
              <a:spcAft>
                <a:spcPts val="600"/>
              </a:spcAft>
            </a:pPr>
            <a:r>
              <a:rPr lang="ko-KR" dirty="0">
                <a:latin typeface="Helvetica"/>
                <a:ea typeface="Malgun Gothic"/>
                <a:cs typeface="Helvetica"/>
              </a:rPr>
              <a:t>답글을 달면 메인 페이지에 있는 1대1 문의 </a:t>
            </a:r>
            <a:r>
              <a:rPr lang="ko-KR" altLang="en-US" dirty="0">
                <a:latin typeface="Helvetica"/>
                <a:ea typeface="Malgun Gothic"/>
                <a:cs typeface="Helvetica"/>
              </a:rPr>
              <a:t>게시판</a:t>
            </a:r>
            <a:r>
              <a:rPr lang="ko-KR" dirty="0">
                <a:latin typeface="Helvetica"/>
                <a:ea typeface="Malgun Gothic"/>
                <a:cs typeface="Helvetica"/>
              </a:rPr>
              <a:t> 관리자</a:t>
            </a:r>
            <a:endParaRPr lang="en-US">
              <a:latin typeface="Helvetica"/>
              <a:ea typeface="Malgun Gothic"/>
              <a:cs typeface="Helvetica"/>
            </a:endParaRPr>
          </a:p>
          <a:p>
            <a:pPr>
              <a:spcAft>
                <a:spcPts val="600"/>
              </a:spcAft>
            </a:pPr>
            <a:r>
              <a:rPr lang="ko-KR" dirty="0">
                <a:latin typeface="Helvetica"/>
                <a:ea typeface="Malgun Gothic"/>
                <a:cs typeface="Helvetica"/>
              </a:rPr>
              <a:t>페이지</a:t>
            </a:r>
            <a:r>
              <a:rPr lang="en-US" altLang="ko-KR" dirty="0">
                <a:latin typeface="Helvetica"/>
                <a:ea typeface="Malgun Gothic"/>
                <a:cs typeface="Helvetica"/>
              </a:rPr>
              <a:t>,</a:t>
            </a:r>
            <a:r>
              <a:rPr lang="ko-KR" dirty="0">
                <a:latin typeface="Helvetica"/>
                <a:ea typeface="Malgun Gothic"/>
                <a:cs typeface="Helvetica"/>
              </a:rPr>
              <a:t> 문의 게시판 </a:t>
            </a:r>
            <a:r>
              <a:rPr lang="ko-KR" altLang="en-US" dirty="0">
                <a:latin typeface="Helvetica"/>
                <a:ea typeface="Malgun Gothic"/>
                <a:cs typeface="Helvetica"/>
              </a:rPr>
              <a:t>둘 다</a:t>
            </a:r>
            <a:r>
              <a:rPr lang="ko-KR" dirty="0">
                <a:latin typeface="Helvetica"/>
                <a:ea typeface="Malgun Gothic"/>
                <a:cs typeface="Helvetica"/>
              </a:rPr>
              <a:t> 답글이 업데이트 됩니다.</a:t>
            </a:r>
          </a:p>
        </p:txBody>
      </p:sp>
      <p:pic>
        <p:nvPicPr>
          <p:cNvPr id="3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514CA68C-33AA-4047-A447-45FFFC9BB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379" y="3429961"/>
            <a:ext cx="2743200" cy="2468880"/>
          </a:xfrm>
          <a:prstGeom prst="rect">
            <a:avLst/>
          </a:prstGeom>
        </p:spPr>
      </p:pic>
      <p:pic>
        <p:nvPicPr>
          <p:cNvPr id="4" name="그림 8">
            <a:extLst>
              <a:ext uri="{FF2B5EF4-FFF2-40B4-BE49-F238E27FC236}">
                <a16:creationId xmlns:a16="http://schemas.microsoft.com/office/drawing/2014/main" id="{884F350E-49E8-4E58-89B3-C748F85BC5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950" y="450103"/>
            <a:ext cx="5061573" cy="3366669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87DC641D-40A7-429E-AA63-34694760F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759" y="671177"/>
            <a:ext cx="3240401" cy="3658148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A5785-E859-4CF3-A118-D88B108C429F}"/>
              </a:ext>
            </a:extLst>
          </p:cNvPr>
          <p:cNvSpPr txBox="1"/>
          <p:nvPr/>
        </p:nvSpPr>
        <p:spPr>
          <a:xfrm>
            <a:off x="9903919" y="30115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b="1">
                <a:solidFill>
                  <a:srgbClr val="5E5E5E"/>
                </a:solidFill>
                <a:latin typeface="Helvetica"/>
              </a:rPr>
              <a:t>DB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131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!!Rectangle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4" descr="실외, 해변, 물, 하늘이(가) 표시된 사진&#10;&#10;자동 생성된 설명">
            <a:extLst>
              <a:ext uri="{FF2B5EF4-FFF2-40B4-BE49-F238E27FC236}">
                <a16:creationId xmlns:a16="http://schemas.microsoft.com/office/drawing/2014/main" id="{6AF03A12-B385-4D35-95ED-CB4E1A54C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alphaModFix amt="40000"/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975AFF8-B461-477C-95C2-5DBE283A2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ko-KR" altLang="en-US" sz="5000" dirty="0">
                <a:latin typeface="Times"/>
                <a:cs typeface="Times"/>
              </a:rPr>
              <a:t>프로젝트 개요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161A7B-8DF2-4C01-9143-05990BE6C58B}"/>
              </a:ext>
            </a:extLst>
          </p:cNvPr>
          <p:cNvSpPr txBox="1"/>
          <p:nvPr/>
        </p:nvSpPr>
        <p:spPr>
          <a:xfrm>
            <a:off x="841248" y="3502152"/>
            <a:ext cx="10506456" cy="267004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맑은 고딕"/>
              </a:rPr>
              <a:t>마음 맞는 사람들끼리 모여서 달릴 수 있도록 도움을 주는 사이트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맑은 고딕"/>
              </a:rPr>
              <a:t>지역/날짜/인원으로 그룹을 만들 수 있음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맑은 고딕"/>
              </a:rPr>
              <a:t>모임 장소를 지도로 표시 가능하게 만들었음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맑은 고딕"/>
              </a:rPr>
              <a:t>마이페이지에서 내가 가입한 크루, 내가 쓴 글, 회원정보를 볼 수 있음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맑은 고딕"/>
              </a:rPr>
              <a:t>파일 업로드를 통한 인증가능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맑은 고딕"/>
              </a:rPr>
              <a:t>Q&amp;A 페이지에서 문의가능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2000" dirty="0">
                <a:ea typeface="맑은 고딕"/>
              </a:rPr>
              <a:t>관리자 페이지에서 회원관리 신고 글 관리 가능</a:t>
            </a:r>
          </a:p>
        </p:txBody>
      </p:sp>
    </p:spTree>
    <p:extLst>
      <p:ext uri="{BB962C8B-B14F-4D97-AF65-F5344CB8AC3E}">
        <p14:creationId xmlns:p14="http://schemas.microsoft.com/office/powerpoint/2010/main" val="2215969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6" descr="실외, 해변, 물, 하늘이(가) 표시된 사진&#10;&#10;자동 생성된 설명">
            <a:extLst>
              <a:ext uri="{FF2B5EF4-FFF2-40B4-BE49-F238E27FC236}">
                <a16:creationId xmlns:a16="http://schemas.microsoft.com/office/drawing/2014/main" id="{2AC77BB7-350E-4AE1-9FA7-F532A0F32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" r="13005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3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C3CBB-B031-4F2B-97D7-00A925BC1EA8}"/>
              </a:ext>
            </a:extLst>
          </p:cNvPr>
          <p:cNvSpPr txBox="1"/>
          <p:nvPr/>
        </p:nvSpPr>
        <p:spPr>
          <a:xfrm>
            <a:off x="7387838" y="3009295"/>
            <a:ext cx="5001131" cy="824158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3600" b="1" u="sng" dirty="0">
                <a:latin typeface="Candara"/>
                <a:ea typeface="맑은 고딕"/>
                <a:cs typeface="Times"/>
              </a:rPr>
              <a:t>02 FLOW CHART</a:t>
            </a:r>
          </a:p>
        </p:txBody>
      </p:sp>
    </p:spTree>
    <p:extLst>
      <p:ext uri="{BB962C8B-B14F-4D97-AF65-F5344CB8AC3E}">
        <p14:creationId xmlns:p14="http://schemas.microsoft.com/office/powerpoint/2010/main" val="29567093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575F8-E88F-4ECF-80FC-C034340C0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91090"/>
            <a:ext cx="10515599" cy="932688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400" kern="1200" dirty="0">
                <a:latin typeface="Consolas"/>
                <a:ea typeface="맑은 고딕"/>
              </a:rPr>
              <a:t>FLOW </a:t>
            </a:r>
            <a:r>
              <a:rPr lang="en-US" altLang="ko-KR" sz="5400" dirty="0">
                <a:latin typeface="Consolas"/>
                <a:ea typeface="맑은 고딕"/>
              </a:rPr>
              <a:t>CHART</a:t>
            </a:r>
            <a:endParaRPr lang="en-US" altLang="ko-KR" sz="5400" kern="1200" dirty="0">
              <a:latin typeface="Consolas"/>
              <a:ea typeface="+mj-ea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F1DE0119-582B-4584-9003-4C17BC898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852" y="1863801"/>
            <a:ext cx="6858294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45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그림 6" descr="실외, 해변, 물, 하늘이(가) 표시된 사진&#10;&#10;자동 생성된 설명">
            <a:extLst>
              <a:ext uri="{FF2B5EF4-FFF2-40B4-BE49-F238E27FC236}">
                <a16:creationId xmlns:a16="http://schemas.microsoft.com/office/drawing/2014/main" id="{2AC77BB7-350E-4AE1-9FA7-F532A0F323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" r="13005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3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1C3CBB-B031-4F2B-97D7-00A925BC1EA8}"/>
              </a:ext>
            </a:extLst>
          </p:cNvPr>
          <p:cNvSpPr txBox="1"/>
          <p:nvPr/>
        </p:nvSpPr>
        <p:spPr>
          <a:xfrm>
            <a:off x="7445347" y="2966163"/>
            <a:ext cx="4828603" cy="92480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 fontScale="92500"/>
          </a:bodyPr>
          <a:lstStyle/>
          <a:p>
            <a:pPr latinLnBrk="0">
              <a:lnSpc>
                <a:spcPct val="90000"/>
              </a:lnSpc>
              <a:spcAft>
                <a:spcPts val="600"/>
              </a:spcAft>
            </a:pPr>
            <a:r>
              <a:rPr lang="ko-KR" altLang="en-US" sz="3600" b="1" u="sng" dirty="0">
                <a:latin typeface="Times"/>
                <a:ea typeface="맑은 고딕"/>
                <a:cs typeface="Times"/>
              </a:rPr>
              <a:t>03 모델링(DB &amp; CLASS)</a:t>
            </a:r>
          </a:p>
        </p:txBody>
      </p:sp>
    </p:spTree>
    <p:extLst>
      <p:ext uri="{BB962C8B-B14F-4D97-AF65-F5344CB8AC3E}">
        <p14:creationId xmlns:p14="http://schemas.microsoft.com/office/powerpoint/2010/main" val="1723827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148D801-D480-4BD3-A1A9-401B4C968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5200" dirty="0">
                <a:latin typeface="Times"/>
                <a:cs typeface="Times"/>
              </a:rPr>
              <a:t>모델링 </a:t>
            </a:r>
            <a:r>
              <a:rPr lang="en-US" altLang="ko-KR" sz="5200" dirty="0">
                <a:latin typeface="Times"/>
                <a:ea typeface="맑은 고딕"/>
                <a:cs typeface="Times"/>
              </a:rPr>
              <a:t>DB</a:t>
            </a: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87D213A1-C214-4285-8325-1DFE28F6FF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788" r="-1" b="-1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63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EA7B59-10DC-4509-A2E2-6C1518B53C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363" y="365760"/>
            <a:ext cx="9367203" cy="1188720"/>
          </a:xfrm>
        </p:spPr>
        <p:txBody>
          <a:bodyPr>
            <a:normAutofit/>
          </a:bodyPr>
          <a:lstStyle/>
          <a:p>
            <a:r>
              <a:rPr lang="ko-KR" altLang="en-US" dirty="0" err="1">
                <a:latin typeface="Consolas"/>
                <a:ea typeface="맑은 고딕"/>
              </a:rPr>
              <a:t>Class</a:t>
            </a:r>
            <a:r>
              <a:rPr lang="ko-KR" altLang="en-US" dirty="0">
                <a:latin typeface="Consolas"/>
                <a:ea typeface="맑은 고딕"/>
              </a:rPr>
              <a:t> </a:t>
            </a:r>
            <a:r>
              <a:rPr lang="ko-KR" altLang="en-US" dirty="0" err="1">
                <a:latin typeface="Consolas"/>
                <a:ea typeface="맑은 고딕"/>
              </a:rPr>
              <a:t>Modeling</a:t>
            </a:r>
            <a:endParaRPr lang="ko-KR" altLang="en-US">
              <a:latin typeface="Consolas"/>
              <a:ea typeface="맑은 고딕"/>
            </a:endParaRPr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7CB4857B-ED7C-444D-9F04-2F885114A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764099" cy="1558212"/>
          </a:xfrm>
          <a:custGeom>
            <a:avLst/>
            <a:gdLst>
              <a:gd name="connsiteX0" fmla="*/ 0 w 1764099"/>
              <a:gd name="connsiteY0" fmla="*/ 0 h 1558212"/>
              <a:gd name="connsiteX1" fmla="*/ 1764099 w 1764099"/>
              <a:gd name="connsiteY1" fmla="*/ 0 h 1558212"/>
              <a:gd name="connsiteX2" fmla="*/ 1042087 w 1764099"/>
              <a:gd name="connsiteY2" fmla="*/ 1558212 h 1558212"/>
              <a:gd name="connsiteX3" fmla="*/ 0 w 1764099"/>
              <a:gd name="connsiteY3" fmla="*/ 1558212 h 155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64099" h="1558212">
                <a:moveTo>
                  <a:pt x="0" y="0"/>
                </a:moveTo>
                <a:lnTo>
                  <a:pt x="1764099" y="0"/>
                </a:lnTo>
                <a:lnTo>
                  <a:pt x="1042087" y="1558212"/>
                </a:lnTo>
                <a:lnTo>
                  <a:pt x="0" y="155821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9">
            <a:extLst>
              <a:ext uri="{FF2B5EF4-FFF2-40B4-BE49-F238E27FC236}">
                <a16:creationId xmlns:a16="http://schemas.microsoft.com/office/drawing/2014/main" id="{D18046FB-44EA-4FD8-A585-EA09A319B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691640"/>
            <a:ext cx="12191999" cy="5166360"/>
          </a:xfrm>
          <a:custGeom>
            <a:avLst/>
            <a:gdLst>
              <a:gd name="connsiteX0" fmla="*/ 0 w 12191999"/>
              <a:gd name="connsiteY0" fmla="*/ 0 h 5166360"/>
              <a:gd name="connsiteX1" fmla="*/ 1822388 w 12191999"/>
              <a:gd name="connsiteY1" fmla="*/ 0 h 5166360"/>
              <a:gd name="connsiteX2" fmla="*/ 6468290 w 12191999"/>
              <a:gd name="connsiteY2" fmla="*/ 0 h 5166360"/>
              <a:gd name="connsiteX3" fmla="*/ 7796394 w 12191999"/>
              <a:gd name="connsiteY3" fmla="*/ 0 h 5166360"/>
              <a:gd name="connsiteX4" fmla="*/ 8376834 w 12191999"/>
              <a:gd name="connsiteY4" fmla="*/ 0 h 5166360"/>
              <a:gd name="connsiteX5" fmla="*/ 9704938 w 12191999"/>
              <a:gd name="connsiteY5" fmla="*/ 0 h 5166360"/>
              <a:gd name="connsiteX6" fmla="*/ 9704938 w 12191999"/>
              <a:gd name="connsiteY6" fmla="*/ 2 h 5166360"/>
              <a:gd name="connsiteX7" fmla="*/ 10283456 w 12191999"/>
              <a:gd name="connsiteY7" fmla="*/ 2 h 5166360"/>
              <a:gd name="connsiteX8" fmla="*/ 10863897 w 12191999"/>
              <a:gd name="connsiteY8" fmla="*/ 2 h 5166360"/>
              <a:gd name="connsiteX9" fmla="*/ 12191999 w 12191999"/>
              <a:gd name="connsiteY9" fmla="*/ 2 h 5166360"/>
              <a:gd name="connsiteX10" fmla="*/ 12191999 w 12191999"/>
              <a:gd name="connsiteY10" fmla="*/ 5166360 h 5166360"/>
              <a:gd name="connsiteX11" fmla="*/ 0 w 12191999"/>
              <a:gd name="connsiteY11" fmla="*/ 5166360 h 5166360"/>
              <a:gd name="connsiteX12" fmla="*/ 0 w 12191999"/>
              <a:gd name="connsiteY12" fmla="*/ 2604436 h 5166360"/>
              <a:gd name="connsiteX13" fmla="*/ 862341 w 12191999"/>
              <a:gd name="connsiteY13" fmla="*/ 743371 h 5166360"/>
              <a:gd name="connsiteX14" fmla="*/ 0 w 12191999"/>
              <a:gd name="connsiteY14" fmla="*/ 743371 h 5166360"/>
              <a:gd name="connsiteX15" fmla="*/ 0 w 12191999"/>
              <a:gd name="connsiteY15" fmla="*/ 742508 h 5166360"/>
              <a:gd name="connsiteX16" fmla="*/ 92826 w 12191999"/>
              <a:gd name="connsiteY16" fmla="*/ 742508 h 5166360"/>
              <a:gd name="connsiteX17" fmla="*/ 406486 w 12191999"/>
              <a:gd name="connsiteY17" fmla="*/ 742508 h 5166360"/>
              <a:gd name="connsiteX18" fmla="*/ 406486 w 12191999"/>
              <a:gd name="connsiteY18" fmla="*/ 742507 h 5166360"/>
              <a:gd name="connsiteX19" fmla="*/ 862741 w 12191999"/>
              <a:gd name="connsiteY19" fmla="*/ 742507 h 5166360"/>
              <a:gd name="connsiteX20" fmla="*/ 1206388 w 12191999"/>
              <a:gd name="connsiteY20" fmla="*/ 864 h 5166360"/>
              <a:gd name="connsiteX21" fmla="*/ 748500 w 12191999"/>
              <a:gd name="connsiteY21" fmla="*/ 864 h 5166360"/>
              <a:gd name="connsiteX22" fmla="*/ 0 w 12191999"/>
              <a:gd name="connsiteY22" fmla="*/ 864 h 5166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1999" h="5166360">
                <a:moveTo>
                  <a:pt x="0" y="0"/>
                </a:moveTo>
                <a:lnTo>
                  <a:pt x="1822388" y="0"/>
                </a:lnTo>
                <a:lnTo>
                  <a:pt x="6468290" y="0"/>
                </a:lnTo>
                <a:lnTo>
                  <a:pt x="7796394" y="0"/>
                </a:lnTo>
                <a:lnTo>
                  <a:pt x="8376834" y="0"/>
                </a:lnTo>
                <a:lnTo>
                  <a:pt x="9704938" y="0"/>
                </a:lnTo>
                <a:lnTo>
                  <a:pt x="9704938" y="2"/>
                </a:lnTo>
                <a:lnTo>
                  <a:pt x="10283456" y="2"/>
                </a:lnTo>
                <a:lnTo>
                  <a:pt x="10863897" y="2"/>
                </a:lnTo>
                <a:lnTo>
                  <a:pt x="12191999" y="2"/>
                </a:lnTo>
                <a:lnTo>
                  <a:pt x="12191999" y="5166360"/>
                </a:lnTo>
                <a:lnTo>
                  <a:pt x="0" y="5166360"/>
                </a:lnTo>
                <a:lnTo>
                  <a:pt x="0" y="2604436"/>
                </a:lnTo>
                <a:lnTo>
                  <a:pt x="862341" y="743371"/>
                </a:lnTo>
                <a:lnTo>
                  <a:pt x="0" y="743371"/>
                </a:lnTo>
                <a:lnTo>
                  <a:pt x="0" y="742508"/>
                </a:lnTo>
                <a:lnTo>
                  <a:pt x="92826" y="742508"/>
                </a:lnTo>
                <a:lnTo>
                  <a:pt x="406486" y="742508"/>
                </a:lnTo>
                <a:lnTo>
                  <a:pt x="406486" y="742507"/>
                </a:lnTo>
                <a:lnTo>
                  <a:pt x="862741" y="742507"/>
                </a:lnTo>
                <a:lnTo>
                  <a:pt x="1206388" y="864"/>
                </a:lnTo>
                <a:lnTo>
                  <a:pt x="748500" y="864"/>
                </a:lnTo>
                <a:lnTo>
                  <a:pt x="0" y="864"/>
                </a:lnTo>
                <a:close/>
              </a:path>
            </a:pathLst>
          </a:custGeom>
          <a:solidFill>
            <a:srgbClr val="A6A6A6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Freeform: Shape 11">
            <a:extLst>
              <a:ext uri="{FF2B5EF4-FFF2-40B4-BE49-F238E27FC236}">
                <a16:creationId xmlns:a16="http://schemas.microsoft.com/office/drawing/2014/main" id="{479F5F2B-8B58-4140-AE6A-51F6C67B1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91641"/>
            <a:ext cx="971654" cy="2096979"/>
          </a:xfrm>
          <a:custGeom>
            <a:avLst/>
            <a:gdLst>
              <a:gd name="connsiteX0" fmla="*/ 0 w 971654"/>
              <a:gd name="connsiteY0" fmla="*/ 0 h 2096979"/>
              <a:gd name="connsiteX1" fmla="*/ 971654 w 971654"/>
              <a:gd name="connsiteY1" fmla="*/ 0 h 2096979"/>
              <a:gd name="connsiteX2" fmla="*/ 0 w 971654"/>
              <a:gd name="connsiteY2" fmla="*/ 2096979 h 20969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1654" h="2096979">
                <a:moveTo>
                  <a:pt x="0" y="0"/>
                </a:moveTo>
                <a:lnTo>
                  <a:pt x="971654" y="0"/>
                </a:lnTo>
                <a:lnTo>
                  <a:pt x="0" y="2096979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46205E-F072-4514-BAAD-6FDE8EF7C5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3363" y="2176272"/>
            <a:ext cx="9367204" cy="404164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ko-KR" sz="1800" dirty="0">
                <a:latin typeface="Consolas"/>
                <a:ea typeface="+mn-lt"/>
                <a:cs typeface="+mn-lt"/>
              </a:rPr>
              <a:t>DAO</a:t>
            </a:r>
            <a:endParaRPr lang="en-US" altLang="ko-KR" sz="1800" dirty="0">
              <a:latin typeface="Consolas"/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ko-KR" sz="1800" dirty="0" err="1">
                <a:latin typeface="Consolas"/>
                <a:ea typeface="+mn-lt"/>
                <a:cs typeface="+mn-lt"/>
              </a:rPr>
              <a:t>CalendarDao</a:t>
            </a:r>
            <a:r>
              <a:rPr lang="en-US" altLang="ko-KR" sz="1800" dirty="0">
                <a:latin typeface="Consolas"/>
                <a:ea typeface="+mn-lt"/>
                <a:cs typeface="+mn-lt"/>
              </a:rPr>
              <a:t>,  </a:t>
            </a:r>
            <a:r>
              <a:rPr lang="en-US" altLang="ko-KR" sz="1800" dirty="0" err="1">
                <a:latin typeface="Consolas"/>
                <a:ea typeface="+mn-lt"/>
                <a:cs typeface="+mn-lt"/>
              </a:rPr>
              <a:t>CrewBbsDao</a:t>
            </a:r>
            <a:r>
              <a:rPr lang="en-US" altLang="ko-KR" sz="1800" dirty="0">
                <a:latin typeface="Consolas"/>
                <a:ea typeface="+mn-lt"/>
                <a:cs typeface="+mn-lt"/>
              </a:rPr>
              <a:t>,  </a:t>
            </a:r>
            <a:r>
              <a:rPr lang="en-US" altLang="ko-KR" sz="1800" dirty="0" err="1">
                <a:latin typeface="Consolas"/>
                <a:ea typeface="+mn-lt"/>
                <a:cs typeface="+mn-lt"/>
              </a:rPr>
              <a:t>CrewDao</a:t>
            </a:r>
            <a:endParaRPr lang="ko-KR" sz="1800" dirty="0" err="1">
              <a:latin typeface="Consolas"/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ko-KR" sz="1800" dirty="0" err="1">
                <a:latin typeface="Consolas"/>
                <a:ea typeface="+mn-lt"/>
                <a:cs typeface="+mn-lt"/>
              </a:rPr>
              <a:t>CrewMemberDao</a:t>
            </a:r>
            <a:r>
              <a:rPr lang="en-US" altLang="ko-KR" sz="1800" dirty="0">
                <a:latin typeface="Consolas"/>
                <a:ea typeface="+mn-lt"/>
                <a:cs typeface="+mn-lt"/>
              </a:rPr>
              <a:t>,  </a:t>
            </a:r>
            <a:r>
              <a:rPr lang="en-US" altLang="ko-KR" sz="1800" dirty="0" err="1">
                <a:latin typeface="Consolas"/>
                <a:ea typeface="+mn-lt"/>
                <a:cs typeface="+mn-lt"/>
              </a:rPr>
              <a:t>HttpSessionConfigurator</a:t>
            </a:r>
            <a:r>
              <a:rPr lang="en-US" altLang="ko-KR" sz="1800" dirty="0">
                <a:latin typeface="Consolas"/>
                <a:ea typeface="+mn-lt"/>
                <a:cs typeface="+mn-lt"/>
              </a:rPr>
              <a:t>,  </a:t>
            </a:r>
            <a:r>
              <a:rPr lang="en-US" altLang="ko-KR" sz="1800" dirty="0" err="1">
                <a:latin typeface="Consolas"/>
                <a:ea typeface="+mn-lt"/>
                <a:cs typeface="+mn-lt"/>
              </a:rPr>
              <a:t>MemberDao</a:t>
            </a:r>
            <a:endParaRPr lang="en-US" altLang="ko-KR" sz="1800" dirty="0">
              <a:latin typeface="Consolas"/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ko-KR" sz="1800" err="1">
                <a:latin typeface="Consolas"/>
                <a:ea typeface="+mn-lt"/>
                <a:cs typeface="+mn-lt"/>
              </a:rPr>
              <a:t>QueryBbsDao</a:t>
            </a:r>
            <a:r>
              <a:rPr lang="en-US" altLang="ko-KR" sz="1800" dirty="0">
                <a:latin typeface="Consolas"/>
                <a:ea typeface="+mn-lt"/>
                <a:cs typeface="+mn-lt"/>
              </a:rPr>
              <a:t>,  </a:t>
            </a:r>
            <a:r>
              <a:rPr lang="en-US" altLang="ko-KR" sz="1800" err="1">
                <a:latin typeface="Consolas"/>
                <a:ea typeface="+mn-lt"/>
                <a:cs typeface="+mn-lt"/>
              </a:rPr>
              <a:t>ReportBbsDao</a:t>
            </a:r>
            <a:r>
              <a:rPr lang="en-US" altLang="ko-KR" sz="1800" dirty="0">
                <a:latin typeface="Consolas"/>
                <a:ea typeface="+mn-lt"/>
                <a:cs typeface="+mn-lt"/>
              </a:rPr>
              <a:t>,  </a:t>
            </a:r>
            <a:r>
              <a:rPr lang="en-US" altLang="ko-KR" sz="1800" err="1">
                <a:latin typeface="Consolas"/>
                <a:ea typeface="+mn-lt"/>
                <a:cs typeface="+mn-lt"/>
              </a:rPr>
              <a:t>WebChatServer</a:t>
            </a:r>
            <a:r>
              <a:rPr lang="en-US" altLang="ko-KR" sz="1800" dirty="0">
                <a:latin typeface="Consolas"/>
                <a:ea typeface="+mn-lt"/>
                <a:cs typeface="+mn-lt"/>
              </a:rPr>
              <a:t>  </a:t>
            </a:r>
            <a:endParaRPr lang="ko-KR" sz="1800" dirty="0">
              <a:latin typeface="Consolas"/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ko-KR" sz="1800" dirty="0">
              <a:latin typeface="Consolas"/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ko-KR" sz="1800" dirty="0">
                <a:latin typeface="Consolas"/>
                <a:ea typeface="+mn-lt"/>
                <a:cs typeface="+mn-lt"/>
              </a:rPr>
              <a:t>DTO</a:t>
            </a:r>
            <a:endParaRPr lang="en-US" altLang="ko-KR" sz="1800" dirty="0">
              <a:latin typeface="Consolas"/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ko-KR" sz="1800" err="1">
                <a:latin typeface="Consolas"/>
                <a:ea typeface="+mn-lt"/>
                <a:cs typeface="+mn-lt"/>
              </a:rPr>
              <a:t>CalendarDto</a:t>
            </a:r>
            <a:r>
              <a:rPr lang="en-US" altLang="ko-KR" sz="1800" dirty="0">
                <a:latin typeface="Consolas"/>
                <a:ea typeface="+mn-lt"/>
                <a:cs typeface="+mn-lt"/>
              </a:rPr>
              <a:t>,  </a:t>
            </a:r>
            <a:r>
              <a:rPr lang="en-US" altLang="ko-KR" sz="1800" err="1">
                <a:latin typeface="Consolas"/>
                <a:ea typeface="+mn-lt"/>
                <a:cs typeface="+mn-lt"/>
              </a:rPr>
              <a:t>ChatDto</a:t>
            </a:r>
            <a:r>
              <a:rPr lang="en-US" altLang="ko-KR" sz="1800" dirty="0">
                <a:latin typeface="Consolas"/>
                <a:ea typeface="+mn-lt"/>
                <a:cs typeface="+mn-lt"/>
              </a:rPr>
              <a:t>,  </a:t>
            </a:r>
            <a:r>
              <a:rPr lang="en-US" altLang="ko-KR" sz="1800" err="1">
                <a:latin typeface="Consolas"/>
                <a:ea typeface="+mn-lt"/>
                <a:cs typeface="+mn-lt"/>
              </a:rPr>
              <a:t>CrewBbsDto</a:t>
            </a:r>
            <a:endParaRPr lang="ko-KR" sz="1800" err="1">
              <a:latin typeface="Consolas"/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ko-KR" sz="1800" err="1">
                <a:latin typeface="Consolas"/>
                <a:ea typeface="+mn-lt"/>
                <a:cs typeface="+mn-lt"/>
              </a:rPr>
              <a:t>CrewDto</a:t>
            </a:r>
            <a:r>
              <a:rPr lang="en-US" altLang="ko-KR" sz="1800" dirty="0">
                <a:latin typeface="Consolas"/>
                <a:ea typeface="+mn-lt"/>
                <a:cs typeface="+mn-lt"/>
              </a:rPr>
              <a:t>,  </a:t>
            </a:r>
            <a:r>
              <a:rPr lang="en-US" altLang="ko-KR" sz="1800" err="1">
                <a:latin typeface="Consolas"/>
                <a:ea typeface="+mn-lt"/>
                <a:cs typeface="+mn-lt"/>
              </a:rPr>
              <a:t>CrewMemberDto</a:t>
            </a:r>
            <a:r>
              <a:rPr lang="en-US" altLang="ko-KR" sz="1800" dirty="0">
                <a:latin typeface="Consolas"/>
                <a:ea typeface="+mn-lt"/>
                <a:cs typeface="+mn-lt"/>
              </a:rPr>
              <a:t>,  </a:t>
            </a:r>
            <a:r>
              <a:rPr lang="en-US" altLang="ko-KR" sz="1800" err="1">
                <a:latin typeface="Consolas"/>
                <a:ea typeface="+mn-lt"/>
                <a:cs typeface="+mn-lt"/>
              </a:rPr>
              <a:t>MemberDto</a:t>
            </a:r>
            <a:endParaRPr lang="ko-KR" sz="1800" err="1">
              <a:latin typeface="Consolas"/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ko-KR" sz="1800" err="1">
                <a:latin typeface="Consolas"/>
                <a:ea typeface="+mn-lt"/>
                <a:cs typeface="+mn-lt"/>
              </a:rPr>
              <a:t>QueryBbsDto</a:t>
            </a:r>
            <a:r>
              <a:rPr lang="en-US" altLang="ko-KR" sz="1800" dirty="0">
                <a:latin typeface="Consolas"/>
                <a:ea typeface="+mn-lt"/>
                <a:cs typeface="+mn-lt"/>
              </a:rPr>
              <a:t>,  </a:t>
            </a:r>
            <a:r>
              <a:rPr lang="en-US" altLang="ko-KR" sz="1800" err="1">
                <a:latin typeface="Consolas"/>
                <a:ea typeface="+mn-lt"/>
                <a:cs typeface="+mn-lt"/>
              </a:rPr>
              <a:t>ReportBbsDto</a:t>
            </a:r>
            <a:endParaRPr lang="ko-KR" sz="1800" err="1">
              <a:latin typeface="Consolas"/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endParaRPr lang="ko-KR" sz="1800" dirty="0">
              <a:latin typeface="Consolas"/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ko-KR" sz="1800" err="1">
                <a:latin typeface="Consolas"/>
                <a:ea typeface="+mn-lt"/>
                <a:cs typeface="+mn-lt"/>
              </a:rPr>
              <a:t>View</a:t>
            </a:r>
            <a:endParaRPr lang="en-US" altLang="ko-KR" sz="1800" err="1">
              <a:latin typeface="Consolas"/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ko-KR" sz="1800" err="1">
                <a:latin typeface="Consolas"/>
                <a:ea typeface="+mn-lt"/>
                <a:cs typeface="+mn-lt"/>
              </a:rPr>
              <a:t>Crewbbslist.jsp</a:t>
            </a:r>
            <a:r>
              <a:rPr lang="en-US" altLang="ko-KR" sz="1800" dirty="0">
                <a:latin typeface="Consolas"/>
                <a:ea typeface="+mn-lt"/>
                <a:cs typeface="+mn-lt"/>
              </a:rPr>
              <a:t>,  </a:t>
            </a:r>
            <a:r>
              <a:rPr lang="en-US" altLang="ko-KR" sz="1800" err="1">
                <a:latin typeface="Consolas"/>
                <a:ea typeface="+mn-lt"/>
                <a:cs typeface="+mn-lt"/>
              </a:rPr>
              <a:t>login.jsp</a:t>
            </a:r>
            <a:r>
              <a:rPr lang="en-US" altLang="ko-KR" sz="1800" dirty="0">
                <a:latin typeface="Consolas"/>
                <a:ea typeface="+mn-lt"/>
                <a:cs typeface="+mn-lt"/>
              </a:rPr>
              <a:t>,  </a:t>
            </a:r>
            <a:r>
              <a:rPr lang="en-US" altLang="ko-KR" sz="1800" err="1">
                <a:latin typeface="Consolas"/>
                <a:ea typeface="+mn-lt"/>
                <a:cs typeface="+mn-lt"/>
              </a:rPr>
              <a:t>main.jsp</a:t>
            </a:r>
            <a:endParaRPr lang="ko-KR" sz="1800" err="1">
              <a:latin typeface="Consolas"/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ko-KR" sz="1800" err="1">
                <a:latin typeface="Consolas"/>
                <a:ea typeface="+mn-lt"/>
                <a:cs typeface="+mn-lt"/>
              </a:rPr>
              <a:t>MyCallist.jsp</a:t>
            </a:r>
            <a:r>
              <a:rPr lang="en-US" altLang="ko-KR" sz="1800" dirty="0">
                <a:latin typeface="Consolas"/>
                <a:ea typeface="+mn-lt"/>
                <a:cs typeface="+mn-lt"/>
              </a:rPr>
              <a:t>,  </a:t>
            </a:r>
            <a:r>
              <a:rPr lang="en-US" altLang="ko-KR" sz="1800" err="1">
                <a:latin typeface="Consolas"/>
                <a:ea typeface="+mn-lt"/>
                <a:cs typeface="+mn-lt"/>
              </a:rPr>
              <a:t>myFreeBbs.jsp</a:t>
            </a:r>
            <a:r>
              <a:rPr lang="en-US" altLang="ko-KR" sz="1800" dirty="0">
                <a:latin typeface="Consolas"/>
                <a:ea typeface="+mn-lt"/>
                <a:cs typeface="+mn-lt"/>
              </a:rPr>
              <a:t>, </a:t>
            </a:r>
            <a:r>
              <a:rPr lang="en-US" altLang="ko-KR" sz="1800" err="1">
                <a:latin typeface="Consolas"/>
                <a:ea typeface="+mn-lt"/>
                <a:cs typeface="+mn-lt"/>
              </a:rPr>
              <a:t>mymyFreeBbs.jsp</a:t>
            </a:r>
            <a:endParaRPr lang="en-US" altLang="ko-KR" sz="1800">
              <a:latin typeface="Consolas"/>
              <a:ea typeface="+mn-lt"/>
              <a:cs typeface="+mn-lt"/>
            </a:endParaRP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altLang="ko-KR" sz="1800" err="1">
                <a:latin typeface="Consolas"/>
                <a:ea typeface="+mn-lt"/>
                <a:cs typeface="+mn-lt"/>
              </a:rPr>
              <a:t>Pdslist.jsp</a:t>
            </a:r>
            <a:r>
              <a:rPr lang="en-US" altLang="ko-KR" sz="1800" dirty="0">
                <a:latin typeface="Consolas"/>
                <a:ea typeface="+mn-lt"/>
                <a:cs typeface="+mn-lt"/>
              </a:rPr>
              <a:t>,  </a:t>
            </a:r>
            <a:r>
              <a:rPr lang="en-US" altLang="ko-KR" sz="1800" err="1">
                <a:latin typeface="Consolas"/>
                <a:ea typeface="+mn-lt"/>
                <a:cs typeface="+mn-lt"/>
              </a:rPr>
              <a:t>myPage.jsp</a:t>
            </a:r>
            <a:endParaRPr lang="ko-KR" sz="1800" err="1">
              <a:latin typeface="Consolas"/>
              <a:ea typeface="+mn-lt"/>
              <a:cs typeface="+mn-lt"/>
            </a:endParaRPr>
          </a:p>
          <a:p>
            <a:pPr>
              <a:spcBef>
                <a:spcPts val="0"/>
              </a:spcBef>
              <a:spcAft>
                <a:spcPts val="600"/>
              </a:spcAft>
            </a:pPr>
            <a:endParaRPr lang="ko-KR" altLang="en-US" sz="1500">
              <a:latin typeface="Consolas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88857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와이드스크린</PresentationFormat>
  <Paragraphs>0</Paragraphs>
  <Slides>34</Slides>
  <Notes>3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34</vt:i4>
      </vt:variant>
    </vt:vector>
  </HeadingPairs>
  <TitlesOfParts>
    <vt:vector size="37" baseType="lpstr">
      <vt:lpstr>Office 테마</vt:lpstr>
      <vt:lpstr>21_BasicWhite</vt:lpstr>
      <vt:lpstr>Office 테마</vt:lpstr>
      <vt:lpstr>PowerPoint 프레젠테이션</vt:lpstr>
      <vt:lpstr>PowerPoint 프레젠테이션</vt:lpstr>
      <vt:lpstr>PowerPoint 프레젠테이션</vt:lpstr>
      <vt:lpstr>프로젝트 개요</vt:lpstr>
      <vt:lpstr>PowerPoint 프레젠테이션</vt:lpstr>
      <vt:lpstr>FLOW CHART</vt:lpstr>
      <vt:lpstr>PowerPoint 프레젠테이션</vt:lpstr>
      <vt:lpstr>모델링 DB</vt:lpstr>
      <vt:lpstr>Class Modeling</vt:lpstr>
      <vt:lpstr>PowerPoint 프레젠테이션</vt:lpstr>
      <vt:lpstr>사용한  프로그램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회원정보 수정</vt:lpstr>
      <vt:lpstr>회원탈퇴</vt:lpstr>
      <vt:lpstr>참여중인크루</vt:lpstr>
      <vt:lpstr>나의 캘린더</vt:lpstr>
      <vt:lpstr>나의 게시판</vt:lpstr>
      <vt:lpstr>나의 게시판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/>
  <cp:revision>1168</cp:revision>
  <dcterms:created xsi:type="dcterms:W3CDTF">2021-07-03T14:40:54Z</dcterms:created>
  <dcterms:modified xsi:type="dcterms:W3CDTF">2021-07-08T15:15:25Z</dcterms:modified>
</cp:coreProperties>
</file>